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8">
  <p:sldMasterIdLst>
    <p:sldMasterId id="2147483660" r:id="rId1"/>
  </p:sldMasterIdLst>
  <p:notesMasterIdLst>
    <p:notesMasterId r:id="rId24"/>
  </p:notesMasterIdLst>
  <p:sldIdLst>
    <p:sldId id="289" r:id="rId2"/>
    <p:sldId id="290" r:id="rId3"/>
    <p:sldId id="291" r:id="rId4"/>
    <p:sldId id="292" r:id="rId5"/>
    <p:sldId id="293" r:id="rId6"/>
    <p:sldId id="294" r:id="rId7"/>
    <p:sldId id="295" r:id="rId8"/>
    <p:sldId id="296" r:id="rId9"/>
    <p:sldId id="297" r:id="rId10"/>
    <p:sldId id="298" r:id="rId11"/>
    <p:sldId id="299" r:id="rId12"/>
    <p:sldId id="300" r:id="rId13"/>
    <p:sldId id="301" r:id="rId14"/>
    <p:sldId id="303" r:id="rId15"/>
    <p:sldId id="307" r:id="rId16"/>
    <p:sldId id="304" r:id="rId17"/>
    <p:sldId id="305" r:id="rId18"/>
    <p:sldId id="308" r:id="rId19"/>
    <p:sldId id="306" r:id="rId20"/>
    <p:sldId id="309" r:id="rId21"/>
    <p:sldId id="310" r:id="rId22"/>
    <p:sldId id="311" r:id="rId23"/>
  </p:sldIdLst>
  <p:sldSz cx="9144000" cy="6858000" type="screen4x3"/>
  <p:notesSz cx="6781800"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ulet Maksut" initials="DM" lastIdx="2" clrIdx="0">
    <p:extLst>
      <p:ext uri="{19B8F6BF-5375-455C-9EA6-DF929625EA0E}">
        <p15:presenceInfo xmlns:p15="http://schemas.microsoft.com/office/powerpoint/2012/main" userId="Daulet Maksu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4" autoAdjust="0"/>
    <p:restoredTop sz="85560" autoAdjust="0"/>
  </p:normalViewPr>
  <p:slideViewPr>
    <p:cSldViewPr>
      <p:cViewPr varScale="1">
        <p:scale>
          <a:sx n="67" d="100"/>
          <a:sy n="67" d="100"/>
        </p:scale>
        <p:origin x="1248"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kmaral%20Ismailova\AppData\Roaming\Microsoft\Excel\&#1051;&#1080;&#1089;&#1090;%20Microsoft%20Excel%20(2)%20(version%201).xlsb"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53276267417758E-2"/>
          <c:y val="9.7862480471527791E-2"/>
          <c:w val="0.83870007593682205"/>
          <c:h val="0.78055814518838573"/>
        </c:manualLayout>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Лист7!$A$42:$A$46</c:f>
              <c:numCache>
                <c:formatCode>General</c:formatCode>
                <c:ptCount val="5"/>
                <c:pt idx="0">
                  <c:v>-325</c:v>
                </c:pt>
                <c:pt idx="1">
                  <c:v>-350</c:v>
                </c:pt>
                <c:pt idx="2">
                  <c:v>-375</c:v>
                </c:pt>
                <c:pt idx="3">
                  <c:v>-400</c:v>
                </c:pt>
              </c:numCache>
            </c:numRef>
          </c:xVal>
          <c:yVal>
            <c:numRef>
              <c:f>Лист7!$B$42:$B$46</c:f>
              <c:numCache>
                <c:formatCode>General</c:formatCode>
                <c:ptCount val="5"/>
                <c:pt idx="0">
                  <c:v>-0.53</c:v>
                </c:pt>
                <c:pt idx="1">
                  <c:v>-0.2</c:v>
                </c:pt>
                <c:pt idx="2">
                  <c:v>0.2</c:v>
                </c:pt>
                <c:pt idx="3">
                  <c:v>0.52</c:v>
                </c:pt>
              </c:numCache>
            </c:numRef>
          </c:yVal>
          <c:smooth val="1"/>
          <c:extLst>
            <c:ext xmlns:c16="http://schemas.microsoft.com/office/drawing/2014/chart" uri="{C3380CC4-5D6E-409C-BE32-E72D297353CC}">
              <c16:uniqueId val="{00000000-D2D5-4CDB-90A4-3E7A857DC556}"/>
            </c:ext>
          </c:extLst>
        </c:ser>
        <c:dLbls>
          <c:showLegendKey val="0"/>
          <c:showVal val="0"/>
          <c:showCatName val="0"/>
          <c:showSerName val="0"/>
          <c:showPercent val="0"/>
          <c:showBubbleSize val="0"/>
        </c:dLbls>
        <c:axId val="583195679"/>
        <c:axId val="583196095"/>
      </c:scatterChart>
      <c:valAx>
        <c:axId val="58319567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ru-RU"/>
                  <a:t>Е,</a:t>
                </a:r>
                <a:r>
                  <a:rPr lang="ru-RU" baseline="0"/>
                  <a:t> мВ</a:t>
                </a:r>
                <a:endParaRPr lang="ru-RU"/>
              </a:p>
            </c:rich>
          </c:tx>
          <c:layout>
            <c:manualLayout>
              <c:xMode val="edge"/>
              <c:yMode val="edge"/>
              <c:x val="8.2223115740304317E-2"/>
              <c:y val="0.6591989682749911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583196095"/>
        <c:crosses val="autoZero"/>
        <c:crossBetween val="midCat"/>
      </c:valAx>
      <c:valAx>
        <c:axId val="583196095"/>
        <c:scaling>
          <c:orientation val="minMax"/>
        </c:scaling>
        <c:delete val="0"/>
        <c:axPos val="l"/>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lg </a:t>
                </a:r>
                <a:r>
                  <a:rPr lang="en-US" baseline="0"/>
                  <a:t>h /h</a:t>
                </a:r>
                <a:r>
                  <a:rPr lang="kk-KZ" baseline="0"/>
                  <a:t>ш - </a:t>
                </a:r>
                <a:r>
                  <a:rPr lang="en-US" baseline="0"/>
                  <a:t>h</a:t>
                </a:r>
                <a:endParaRPr lang="ru-RU"/>
              </a:p>
            </c:rich>
          </c:tx>
          <c:layout>
            <c:manualLayout>
              <c:xMode val="edge"/>
              <c:yMode val="edge"/>
              <c:x val="0.89772700497285707"/>
              <c:y val="6.7184440339255289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58319567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0.35227</cdr:x>
      <cdr:y>0.61165</cdr:y>
    </cdr:from>
    <cdr:to>
      <cdr:x>0.43182</cdr:x>
      <cdr:y>0.71359</cdr:y>
    </cdr:to>
    <cdr:sp macro="" textlink="">
      <cdr:nvSpPr>
        <cdr:cNvPr id="4" name="TextBox 3">
          <a:extLst xmlns:a="http://schemas.openxmlformats.org/drawingml/2006/main">
            <a:ext uri="{FF2B5EF4-FFF2-40B4-BE49-F238E27FC236}">
              <a16:creationId xmlns:a16="http://schemas.microsoft.com/office/drawing/2014/main" id="{97712A4D-A00C-4AB3-9C1A-3AD106E39D2F}"/>
            </a:ext>
          </a:extLst>
        </cdr:cNvPr>
        <cdr:cNvSpPr txBox="1"/>
      </cdr:nvSpPr>
      <cdr:spPr>
        <a:xfrm xmlns:a="http://schemas.openxmlformats.org/drawingml/2006/main">
          <a:off x="1181101" y="1600201"/>
          <a:ext cx="266700" cy="266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38780"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1451" y="0"/>
            <a:ext cx="2938780" cy="496332"/>
          </a:xfrm>
          <a:prstGeom prst="rect">
            <a:avLst/>
          </a:prstGeom>
        </p:spPr>
        <p:txBody>
          <a:bodyPr vert="horz" lIns="91440" tIns="45720" rIns="91440" bIns="45720" rtlCol="0"/>
          <a:lstStyle>
            <a:lvl1pPr algn="r">
              <a:defRPr sz="1200"/>
            </a:lvl1pPr>
          </a:lstStyle>
          <a:p>
            <a:fld id="{9BBCB501-971D-4FBD-BA73-FF4061DA74FD}" type="datetimeFigureOut">
              <a:rPr lang="ru-RU" smtClean="0"/>
              <a:pPr/>
              <a:t>17.03.2021</a:t>
            </a:fld>
            <a:endParaRPr lang="ru-RU"/>
          </a:p>
        </p:txBody>
      </p:sp>
      <p:sp>
        <p:nvSpPr>
          <p:cNvPr id="4" name="Образ слайда 3"/>
          <p:cNvSpPr>
            <a:spLocks noGrp="1" noRot="1" noChangeAspect="1"/>
          </p:cNvSpPr>
          <p:nvPr>
            <p:ph type="sldImg" idx="2"/>
          </p:nvPr>
        </p:nvSpPr>
        <p:spPr>
          <a:xfrm>
            <a:off x="909638"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8180" y="4715153"/>
            <a:ext cx="5425440" cy="44669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938780" cy="49633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1451" y="9428583"/>
            <a:ext cx="2938780" cy="496332"/>
          </a:xfrm>
          <a:prstGeom prst="rect">
            <a:avLst/>
          </a:prstGeom>
        </p:spPr>
        <p:txBody>
          <a:bodyPr vert="horz" lIns="91440" tIns="45720" rIns="91440" bIns="45720" rtlCol="0" anchor="b"/>
          <a:lstStyle>
            <a:lvl1pPr algn="r">
              <a:defRPr sz="1200"/>
            </a:lvl1pPr>
          </a:lstStyle>
          <a:p>
            <a:fld id="{BD9EB3E4-959F-47A6-9C13-ED7A5D5E5E65}" type="slidenum">
              <a:rPr lang="ru-RU" smtClean="0"/>
              <a:pPr/>
              <a:t>‹#›</a:t>
            </a:fld>
            <a:endParaRPr lang="ru-RU"/>
          </a:p>
        </p:txBody>
      </p:sp>
    </p:spTree>
    <p:extLst>
      <p:ext uri="{BB962C8B-B14F-4D97-AF65-F5344CB8AC3E}">
        <p14:creationId xmlns:p14="http://schemas.microsoft.com/office/powerpoint/2010/main" val="2250856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0B41ECE4-ABB2-4F96-BA92-C990E98519B9}" type="datetime1">
              <a:rPr lang="ru-RU" smtClean="0"/>
              <a:t>17.03.2021</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D6F87789-79C0-4369-89FF-5E19A7612EE5}"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E5C25F8E-C3A8-4235-BD01-EE1ACAA97434}" type="datetime1">
              <a:rPr lang="ru-RU" smtClean="0"/>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87789-79C0-4369-89FF-5E19A7612EE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697FF171-832E-4869-922D-E5CB08275789}" type="datetime1">
              <a:rPr lang="ru-RU" smtClean="0"/>
              <a:t>17.03.2021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6F87789-79C0-4369-89FF-5E19A7612EE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8" name="Объект 7"/>
          <p:cNvSpPr>
            <a:spLocks noGrp="1"/>
          </p:cNvSpPr>
          <p:nvPr>
            <p:ph sz="quarter" idx="1"/>
          </p:nvPr>
        </p:nvSpPr>
        <p:spPr>
          <a:xfrm>
            <a:off x="457200" y="1600200"/>
            <a:ext cx="7467600" cy="48737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4"/>
          </p:nvPr>
        </p:nvSpPr>
        <p:spPr/>
        <p:txBody>
          <a:bodyPr rtlCol="0"/>
          <a:lstStyle/>
          <a:p>
            <a:fld id="{8CA841A6-38A9-4AE5-8EDD-77F38EA7C22C}" type="datetime1">
              <a:rPr lang="ru-RU" smtClean="0"/>
              <a:t>17.03.2021</a:t>
            </a:fld>
            <a:endParaRPr lang="ru-RU"/>
          </a:p>
        </p:txBody>
      </p:sp>
      <p:sp>
        <p:nvSpPr>
          <p:cNvPr id="9" name="Номер слайда 8"/>
          <p:cNvSpPr>
            <a:spLocks noGrp="1"/>
          </p:cNvSpPr>
          <p:nvPr>
            <p:ph type="sldNum" sz="quarter" idx="15"/>
          </p:nvPr>
        </p:nvSpPr>
        <p:spPr/>
        <p:txBody>
          <a:bodyPr rtlCol="0"/>
          <a:lstStyle/>
          <a:p>
            <a:fld id="{D6F87789-79C0-4369-89FF-5E19A7612EE5}"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64DBB4C3-C6A9-43C2-9A0A-D02B284D9606}" type="datetime1">
              <a:rPr lang="ru-RU" smtClean="0"/>
              <a:t>17.03.2021</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D6F87789-79C0-4369-89FF-5E19A7612EE5}"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fld id="{BE126486-76D2-4727-8BA5-732B6994B5C5}" type="datetime1">
              <a:rPr lang="ru-RU" smtClean="0"/>
              <a:t>17.03.2021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6F87789-79C0-4369-89FF-5E19A7612EE5}" type="slidenum">
              <a:rPr lang="ru-RU" smtClean="0"/>
              <a:pPr/>
              <a:t>‹#›</a:t>
            </a:fld>
            <a:endParaRPr lang="ru-RU"/>
          </a:p>
        </p:txBody>
      </p:sp>
      <p:sp>
        <p:nvSpPr>
          <p:cNvPr id="9" name="Объект 8"/>
          <p:cNvSpPr>
            <a:spLocks noGrp="1"/>
          </p:cNvSpPr>
          <p:nvPr>
            <p:ph sz="quarter" idx="1"/>
          </p:nvPr>
        </p:nvSpPr>
        <p:spPr>
          <a:xfrm>
            <a:off x="457200" y="1600200"/>
            <a:ext cx="3657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Объект 10"/>
          <p:cNvSpPr>
            <a:spLocks noGrp="1"/>
          </p:cNvSpPr>
          <p:nvPr>
            <p:ph sz="quarter" idx="2"/>
          </p:nvPr>
        </p:nvSpPr>
        <p:spPr>
          <a:xfrm>
            <a:off x="4270248" y="1600200"/>
            <a:ext cx="3657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a:t>Образец заголовка</a:t>
            </a:r>
            <a:endParaRPr kumimoji="0" lang="en-US"/>
          </a:p>
        </p:txBody>
      </p:sp>
      <p:sp>
        <p:nvSpPr>
          <p:cNvPr id="7" name="Дата 6"/>
          <p:cNvSpPr>
            <a:spLocks noGrp="1"/>
          </p:cNvSpPr>
          <p:nvPr>
            <p:ph type="dt" sz="half" idx="10"/>
          </p:nvPr>
        </p:nvSpPr>
        <p:spPr/>
        <p:txBody>
          <a:bodyPr/>
          <a:lstStyle/>
          <a:p>
            <a:fld id="{698AC4B5-E5E4-48B6-B2DD-56C5CE6E58CD}" type="datetime1">
              <a:rPr lang="ru-RU" smtClean="0"/>
              <a:t>17.03.2021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6F87789-79C0-4369-89FF-5E19A7612EE5}" type="slidenum">
              <a:rPr lang="ru-RU" smtClean="0"/>
              <a:pPr/>
              <a:t>‹#›</a:t>
            </a:fld>
            <a:endParaRPr lang="ru-RU"/>
          </a:p>
        </p:txBody>
      </p:sp>
      <p:sp>
        <p:nvSpPr>
          <p:cNvPr id="11" name="Объект 10"/>
          <p:cNvSpPr>
            <a:spLocks noGrp="1"/>
          </p:cNvSpPr>
          <p:nvPr>
            <p:ph sz="quarter" idx="2"/>
          </p:nvPr>
        </p:nvSpPr>
        <p:spPr>
          <a:xfrm>
            <a:off x="457200" y="2362200"/>
            <a:ext cx="3657600" cy="3886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quarter" idx="4"/>
          </p:nvPr>
        </p:nvSpPr>
        <p:spPr>
          <a:xfrm>
            <a:off x="4371975" y="2362200"/>
            <a:ext cx="3657600" cy="3886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6" name="Дата 5"/>
          <p:cNvSpPr>
            <a:spLocks noGrp="1"/>
          </p:cNvSpPr>
          <p:nvPr>
            <p:ph type="dt" sz="half" idx="10"/>
          </p:nvPr>
        </p:nvSpPr>
        <p:spPr/>
        <p:txBody>
          <a:bodyPr rtlCol="0"/>
          <a:lstStyle/>
          <a:p>
            <a:fld id="{BA00AF11-0F10-4DAA-9D79-486E59F53378}" type="datetime1">
              <a:rPr lang="ru-RU" smtClean="0"/>
              <a:t>17.03.2021</a:t>
            </a:fld>
            <a:endParaRPr lang="ru-RU"/>
          </a:p>
        </p:txBody>
      </p:sp>
      <p:sp>
        <p:nvSpPr>
          <p:cNvPr id="7" name="Номер слайда 6"/>
          <p:cNvSpPr>
            <a:spLocks noGrp="1"/>
          </p:cNvSpPr>
          <p:nvPr>
            <p:ph type="sldNum" sz="quarter" idx="11"/>
          </p:nvPr>
        </p:nvSpPr>
        <p:spPr/>
        <p:txBody>
          <a:bodyPr rtlCol="0"/>
          <a:lstStyle/>
          <a:p>
            <a:fld id="{D6F87789-79C0-4369-89FF-5E19A7612EE5}"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5869E12-1157-445D-A2DF-3F219FAA9D90}" type="datetime1">
              <a:rPr lang="ru-RU" smtClean="0"/>
              <a:t>17.03.2021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6F87789-79C0-4369-89FF-5E19A7612EE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Объект 17"/>
          <p:cNvSpPr>
            <a:spLocks noGrp="1"/>
          </p:cNvSpPr>
          <p:nvPr>
            <p:ph sz="quarter" idx="1"/>
          </p:nvPr>
        </p:nvSpPr>
        <p:spPr>
          <a:xfrm>
            <a:off x="304800" y="274320"/>
            <a:ext cx="5638800" cy="6327648"/>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4"/>
          </p:nvPr>
        </p:nvSpPr>
        <p:spPr/>
        <p:txBody>
          <a:bodyPr rtlCol="0"/>
          <a:lstStyle/>
          <a:p>
            <a:fld id="{254F01D8-67B5-489B-A243-72DA8A8DA529}" type="datetime1">
              <a:rPr lang="ru-RU" smtClean="0"/>
              <a:t>17.03.2021</a:t>
            </a:fld>
            <a:endParaRPr lang="ru-RU"/>
          </a:p>
        </p:txBody>
      </p:sp>
      <p:sp>
        <p:nvSpPr>
          <p:cNvPr id="22" name="Номер слайда 21"/>
          <p:cNvSpPr>
            <a:spLocks noGrp="1"/>
          </p:cNvSpPr>
          <p:nvPr>
            <p:ph type="sldNum" sz="quarter" idx="15"/>
          </p:nvPr>
        </p:nvSpPr>
        <p:spPr/>
        <p:txBody>
          <a:bodyPr rtlCol="0"/>
          <a:lstStyle/>
          <a:p>
            <a:fld id="{D6F87789-79C0-4369-89FF-5E19A7612EE5}"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EEC5234B-A3C9-46B4-B874-77CC4591058E}" type="datetime1">
              <a:rPr lang="ru-RU" smtClean="0"/>
              <a:t>17.03.2021</a:t>
            </a:fld>
            <a:endParaRPr lang="ru-RU"/>
          </a:p>
        </p:txBody>
      </p:sp>
      <p:sp>
        <p:nvSpPr>
          <p:cNvPr id="18" name="Номер слайда 17"/>
          <p:cNvSpPr>
            <a:spLocks noGrp="1"/>
          </p:cNvSpPr>
          <p:nvPr>
            <p:ph type="sldNum" sz="quarter" idx="11"/>
          </p:nvPr>
        </p:nvSpPr>
        <p:spPr/>
        <p:txBody>
          <a:bodyPr rtlCol="0"/>
          <a:lstStyle/>
          <a:p>
            <a:fld id="{D6F87789-79C0-4369-89FF-5E19A7612EE5}"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DBC1BD55-643C-4204-BC5A-F5FFA5E84B7A}" type="datetime1">
              <a:rPr lang="ru-RU" smtClean="0"/>
              <a:t>17.03.2021</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D6F87789-79C0-4369-89FF-5E19A7612EE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21C39B-038E-4CE8-BD6E-6347885CE84E}"/>
              </a:ext>
            </a:extLst>
          </p:cNvPr>
          <p:cNvSpPr>
            <a:spLocks noGrp="1"/>
          </p:cNvSpPr>
          <p:nvPr>
            <p:ph type="title"/>
          </p:nvPr>
        </p:nvSpPr>
        <p:spPr>
          <a:xfrm>
            <a:off x="1763688" y="274638"/>
            <a:ext cx="6161112" cy="778098"/>
          </a:xfrm>
        </p:spPr>
        <p:txBody>
          <a:bodyPr>
            <a:normAutofit/>
          </a:bodyPr>
          <a:lstStyle/>
          <a:p>
            <a:pPr marL="0" marR="0" lvl="0" indent="0" algn="ctr" defTabSz="914400" rtl="0" eaLnBrk="1" fontAlgn="auto" latinLnBrk="0" hangingPunct="1">
              <a:lnSpc>
                <a:spcPct val="100000"/>
              </a:lnSpc>
              <a:spcBef>
                <a:spcPts val="0"/>
              </a:spcBef>
              <a:spcAft>
                <a:spcPts val="0"/>
              </a:spcAft>
              <a:tabLst/>
              <a:defRPr/>
            </a:pPr>
            <a:r>
              <a:rPr lang="kk-KZ" sz="2000" kern="0" cap="none" dirty="0">
                <a:solidFill>
                  <a:schemeClr val="tx1"/>
                </a:solidFill>
                <a:latin typeface="Times New Roman"/>
                <a:ea typeface="Times New Roman"/>
                <a:cs typeface="Times New Roman"/>
                <a:sym typeface="Times New Roman"/>
              </a:rPr>
              <a:t>Ә</a:t>
            </a:r>
            <a: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t>л-Фараби </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атындағы</a:t>
            </a:r>
            <a: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t> </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Қазақ</a:t>
            </a:r>
            <a: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t> </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ұлттық</a:t>
            </a:r>
            <a: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t> </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университеті</a:t>
            </a:r>
            <a:b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br>
            <a:r>
              <a:rPr lang="ru-RU" sz="2000" kern="0" cap="none" dirty="0">
                <a:solidFill>
                  <a:schemeClr val="tx1"/>
                </a:solidFill>
                <a:latin typeface="Times New Roman"/>
                <a:ea typeface="Times New Roman"/>
                <a:cs typeface="Times New Roman"/>
                <a:sym typeface="Times New Roman"/>
              </a:rPr>
              <a:t>Х</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имия</a:t>
            </a:r>
            <a: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t> және </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химиялық</a:t>
            </a:r>
            <a:r>
              <a:rPr kumimoji="0" lang="ru-RU" sz="2000" b="0" i="0" u="none" strike="noStrike" kern="0" cap="none" spc="0" normalizeH="0" baseline="0" noProof="0" dirty="0">
                <a:ln>
                  <a:noFill/>
                </a:ln>
                <a:solidFill>
                  <a:schemeClr val="tx1"/>
                </a:solidFill>
                <a:effectLst/>
                <a:uLnTx/>
                <a:uFillTx/>
                <a:latin typeface="Times New Roman"/>
                <a:ea typeface="Times New Roman"/>
                <a:cs typeface="Times New Roman"/>
                <a:sym typeface="Times New Roman"/>
              </a:rPr>
              <a:t> технология </a:t>
            </a:r>
            <a:r>
              <a:rPr kumimoji="0" lang="ru-RU" sz="2000" b="0" i="0" u="none" strike="noStrike" kern="0" cap="none" spc="0" normalizeH="0" baseline="0" noProof="0" dirty="0" err="1">
                <a:ln>
                  <a:noFill/>
                </a:ln>
                <a:solidFill>
                  <a:schemeClr val="tx1"/>
                </a:solidFill>
                <a:effectLst/>
                <a:uLnTx/>
                <a:uFillTx/>
                <a:latin typeface="Times New Roman"/>
                <a:ea typeface="Times New Roman"/>
                <a:cs typeface="Times New Roman"/>
                <a:sym typeface="Times New Roman"/>
              </a:rPr>
              <a:t>факультеті</a:t>
            </a:r>
            <a:endParaRPr lang="ru-RU" sz="2000" dirty="0">
              <a:solidFill>
                <a:schemeClr val="tx1"/>
              </a:solidFill>
            </a:endParaRPr>
          </a:p>
        </p:txBody>
      </p:sp>
      <p:sp>
        <p:nvSpPr>
          <p:cNvPr id="3" name="Объект 2">
            <a:extLst>
              <a:ext uri="{FF2B5EF4-FFF2-40B4-BE49-F238E27FC236}">
                <a16:creationId xmlns:a16="http://schemas.microsoft.com/office/drawing/2014/main" id="{DB0BD90E-5A96-4146-A865-D8E252CC9F96}"/>
              </a:ext>
            </a:extLst>
          </p:cNvPr>
          <p:cNvSpPr>
            <a:spLocks noGrp="1"/>
          </p:cNvSpPr>
          <p:nvPr>
            <p:ph sz="quarter" idx="1"/>
          </p:nvPr>
        </p:nvSpPr>
        <p:spPr>
          <a:xfrm>
            <a:off x="467544" y="1268760"/>
            <a:ext cx="8208912" cy="5061176"/>
          </a:xfrm>
        </p:spPr>
        <p:txBody>
          <a:bodyPr>
            <a:normAutofit fontScale="92500"/>
          </a:bodyPr>
          <a:lstStyle/>
          <a:p>
            <a:pPr indent="0" algn="just">
              <a:lnSpc>
                <a:spcPct val="107000"/>
              </a:lnSpc>
              <a:spcAft>
                <a:spcPts val="800"/>
              </a:spcAft>
              <a:buNone/>
            </a:pPr>
            <a:endParaRPr lang="kk-KZ" sz="36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3600" dirty="0">
                <a:effectLst/>
                <a:latin typeface="Times New Roman" panose="02020603050405020304" pitchFamily="18" charset="0"/>
                <a:ea typeface="Calibri" panose="020F0502020204030204" pitchFamily="34" charset="0"/>
                <a:cs typeface="Times New Roman" panose="02020603050405020304" pitchFamily="18" charset="0"/>
              </a:rPr>
              <a:t>Талдаудың в</a:t>
            </a:r>
            <a:r>
              <a:rPr lang="kk-KZ" sz="3600" dirty="0">
                <a:solidFill>
                  <a:srgbClr val="000000"/>
                </a:solidFill>
                <a:effectLst/>
                <a:latin typeface="Times New Roman" panose="02020603050405020304" pitchFamily="18" charset="0"/>
                <a:ea typeface="Arial Unicode MS"/>
                <a:cs typeface="Times New Roman" panose="02020603050405020304" pitchFamily="18" charset="0"/>
              </a:rPr>
              <a:t>ольтамперметрлік әдісі, Классикалық полярографияның теориялық негіздері. Сапалық және сандық талдау.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457200" algn="just">
              <a:spcBef>
                <a:spcPts val="0"/>
              </a:spcBef>
              <a:buNone/>
            </a:pPr>
            <a:endParaRPr lang="ru-RU"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a:p>
            <a:endParaRPr lang="ru-RU" dirty="0"/>
          </a:p>
          <a:p>
            <a:endParaRPr lang="ru-RU" dirty="0"/>
          </a:p>
          <a:p>
            <a:pPr marL="0" indent="0">
              <a:buNone/>
            </a:pPr>
            <a:r>
              <a:rPr lang="ru-RU" sz="2100" dirty="0"/>
              <a:t>                                                      Д</a:t>
            </a:r>
            <a:r>
              <a:rPr lang="kk-KZ" sz="2100" dirty="0"/>
              <a:t>әріскер </a:t>
            </a:r>
            <a:r>
              <a:rPr lang="ru-RU" sz="2100" dirty="0"/>
              <a:t>- Исмаилова А.Г.</a:t>
            </a:r>
          </a:p>
          <a:p>
            <a:endParaRPr lang="ru-RU" dirty="0"/>
          </a:p>
        </p:txBody>
      </p:sp>
    </p:spTree>
    <p:extLst>
      <p:ext uri="{BB962C8B-B14F-4D97-AF65-F5344CB8AC3E}">
        <p14:creationId xmlns:p14="http://schemas.microsoft.com/office/powerpoint/2010/main" val="2970904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6C11293F-BFF3-45A6-B82D-F29275CF6876}"/>
              </a:ext>
            </a:extLst>
          </p:cNvPr>
          <p:cNvPicPr>
            <a:picLocks noGrp="1" noChangeAspect="1"/>
          </p:cNvPicPr>
          <p:nvPr>
            <p:ph sz="quarter" idx="1"/>
          </p:nvPr>
        </p:nvPicPr>
        <p:blipFill>
          <a:blip r:embed="rId2"/>
          <a:stretch>
            <a:fillRect/>
          </a:stretch>
        </p:blipFill>
        <p:spPr>
          <a:xfrm>
            <a:off x="683568" y="404664"/>
            <a:ext cx="7704856" cy="6025028"/>
          </a:xfrm>
          <a:prstGeom prst="rect">
            <a:avLst/>
          </a:prstGeom>
        </p:spPr>
      </p:pic>
      <p:sp>
        <p:nvSpPr>
          <p:cNvPr id="4" name="Номер слайда 3">
            <a:extLst>
              <a:ext uri="{FF2B5EF4-FFF2-40B4-BE49-F238E27FC236}">
                <a16:creationId xmlns:a16="http://schemas.microsoft.com/office/drawing/2014/main" id="{9F0F1CDB-6E69-4941-B481-E8C86DD78966}"/>
              </a:ext>
            </a:extLst>
          </p:cNvPr>
          <p:cNvSpPr>
            <a:spLocks noGrp="1"/>
          </p:cNvSpPr>
          <p:nvPr>
            <p:ph type="sldNum" sz="quarter" idx="15"/>
          </p:nvPr>
        </p:nvSpPr>
        <p:spPr/>
        <p:txBody>
          <a:bodyPr/>
          <a:lstStyle/>
          <a:p>
            <a:fld id="{D6F87789-79C0-4369-89FF-5E19A7612EE5}" type="slidenum">
              <a:rPr lang="ru-RU" smtClean="0"/>
              <a:pPr/>
              <a:t>10</a:t>
            </a:fld>
            <a:endParaRPr lang="ru-RU"/>
          </a:p>
        </p:txBody>
      </p:sp>
    </p:spTree>
    <p:extLst>
      <p:ext uri="{BB962C8B-B14F-4D97-AF65-F5344CB8AC3E}">
        <p14:creationId xmlns:p14="http://schemas.microsoft.com/office/powerpoint/2010/main" val="986009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E6D8314-DC03-47D0-9EEA-0B12DA7E251F}"/>
              </a:ext>
            </a:extLst>
          </p:cNvPr>
          <p:cNvSpPr>
            <a:spLocks noGrp="1"/>
          </p:cNvSpPr>
          <p:nvPr>
            <p:ph sz="quarter" idx="1"/>
          </p:nvPr>
        </p:nvSpPr>
        <p:spPr>
          <a:xfrm>
            <a:off x="457200" y="476672"/>
            <a:ext cx="7859216" cy="5997280"/>
          </a:xfrm>
        </p:spPr>
        <p:txBody>
          <a:bodyPr>
            <a:normAutofit/>
          </a:bodyPr>
          <a:lstStyle/>
          <a:p>
            <a:pPr indent="0" algn="just">
              <a:lnSpc>
                <a:spcPct val="107000"/>
              </a:lnSpc>
              <a:spcAft>
                <a:spcPts val="800"/>
              </a:spcAft>
              <a:buNone/>
            </a:pPr>
            <a:r>
              <a:rPr lang="kk-KZ" sz="2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Сандық талдау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Вольтамперметрлік тәуелділіктен зерттелетін ионның </a:t>
            </a:r>
            <a:r>
              <a:rPr lang="kk-KZ" sz="2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сан­дық сипаттамасы</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болып шекті диффузиялық ток (I</a:t>
            </a:r>
            <a:r>
              <a:rPr lang="kk-KZ" sz="24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шамасы алынады, ол зерттелетін қосылыстың концентрация­сына және жұмысшы электродтың құрылымына тәуелді.</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ctr">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kk-KZ" sz="24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605zD</a:t>
            </a:r>
            <a:r>
              <a:rPr lang="kk-KZ" sz="2400" kern="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kk-KZ" sz="2400" kern="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 </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kk-KZ" sz="2400" kern="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457200" algn="just">
              <a:spcBef>
                <a:spcPts val="0"/>
              </a:spcBef>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мұндағы I</a:t>
            </a:r>
            <a:r>
              <a:rPr lang="kk-KZ" sz="24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диффузиялық ток; z – ион заряды; </a:t>
            </a:r>
          </a:p>
          <a:p>
            <a:pPr marL="0" indent="457200" algn="just">
              <a:spcBef>
                <a:spcPts val="0"/>
              </a:spcBef>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 диффузия коэф­фициенті;</a:t>
            </a:r>
          </a:p>
          <a:p>
            <a:pPr marL="0" indent="457200" algn="just">
              <a:spcBef>
                <a:spcPts val="0"/>
              </a:spcBef>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 – 1с ішінде бөлінетін сынап массасы;</a:t>
            </a:r>
            <a:b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там­шы түзілетін уақыт;</a:t>
            </a:r>
          </a:p>
          <a:p>
            <a:pPr marL="0" indent="457200" algn="just">
              <a:spcBef>
                <a:spcPts val="0"/>
              </a:spcBef>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 ерітіндідегі ион концентрация-</a:t>
            </a:r>
            <a:b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EEB39AFD-C9F5-480D-9C5B-0A7726F05CD1}"/>
              </a:ext>
            </a:extLst>
          </p:cNvPr>
          <p:cNvSpPr>
            <a:spLocks noGrp="1"/>
          </p:cNvSpPr>
          <p:nvPr>
            <p:ph type="sldNum" sz="quarter" idx="15"/>
          </p:nvPr>
        </p:nvSpPr>
        <p:spPr/>
        <p:txBody>
          <a:bodyPr/>
          <a:lstStyle/>
          <a:p>
            <a:fld id="{D6F87789-79C0-4369-89FF-5E19A7612EE5}" type="slidenum">
              <a:rPr lang="ru-RU" smtClean="0"/>
              <a:pPr/>
              <a:t>11</a:t>
            </a:fld>
            <a:endParaRPr lang="ru-RU"/>
          </a:p>
        </p:txBody>
      </p:sp>
    </p:spTree>
    <p:extLst>
      <p:ext uri="{BB962C8B-B14F-4D97-AF65-F5344CB8AC3E}">
        <p14:creationId xmlns:p14="http://schemas.microsoft.com/office/powerpoint/2010/main" val="828890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7AD0A83-9AAA-490E-98AD-91DD44F5380B}"/>
              </a:ext>
            </a:extLst>
          </p:cNvPr>
          <p:cNvSpPr>
            <a:spLocks noGrp="1"/>
          </p:cNvSpPr>
          <p:nvPr>
            <p:ph sz="quarter" idx="1"/>
          </p:nvPr>
        </p:nvSpPr>
        <p:spPr>
          <a:xfrm>
            <a:off x="457200" y="260648"/>
            <a:ext cx="7931224" cy="6213304"/>
          </a:xfrm>
        </p:spPr>
        <p:txBody>
          <a:bodyPr>
            <a:normAutofit lnSpcReduction="10000"/>
          </a:bodyPr>
          <a:lstStyle/>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Теңдеудегі параметрлер жұмысшы электродтың қасиетіне байланысты және жұмыс барысында өзгермейді, сол себепті тұрақты мәндерді біріктіріп константаға ауыстыруға болады, осы жағдайда теңдеу былай жазылады: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ctr">
              <a:lnSpc>
                <a:spcPct val="107000"/>
              </a:lnSpc>
              <a:spcAft>
                <a:spcPts val="800"/>
              </a:spcAft>
              <a:buNone/>
            </a:pPr>
            <a:r>
              <a:rPr lang="kk-KZ"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 k</a:t>
            </a:r>
            <a:r>
              <a:rPr lang="en-US"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kk-KZ"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spc="1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теңдеудегі k мәні үшін </a:t>
            </a:r>
            <a:r>
              <a:rPr lang="kk-KZ" sz="2400" kern="12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диффузия коэффициентін анықтау сәл күрделі. Оны анықтау үшін белгісіз қосылыстың концентра­циясын анықтау тәсілдерінің барлық түрі қолданылады: гра­дуир­­леу график әдісі; стандартты ерітінділер әдісі; қосу-алу әдісі.</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25056949-FBF5-4F14-AE9C-26A09F079285}"/>
              </a:ext>
            </a:extLst>
          </p:cNvPr>
          <p:cNvSpPr>
            <a:spLocks noGrp="1"/>
          </p:cNvSpPr>
          <p:nvPr>
            <p:ph type="sldNum" sz="quarter" idx="15"/>
          </p:nvPr>
        </p:nvSpPr>
        <p:spPr/>
        <p:txBody>
          <a:bodyPr/>
          <a:lstStyle/>
          <a:p>
            <a:fld id="{D6F87789-79C0-4369-89FF-5E19A7612EE5}" type="slidenum">
              <a:rPr lang="ru-RU" smtClean="0"/>
              <a:pPr/>
              <a:t>12</a:t>
            </a:fld>
            <a:endParaRPr lang="ru-RU"/>
          </a:p>
        </p:txBody>
      </p:sp>
    </p:spTree>
    <p:extLst>
      <p:ext uri="{BB962C8B-B14F-4D97-AF65-F5344CB8AC3E}">
        <p14:creationId xmlns:p14="http://schemas.microsoft.com/office/powerpoint/2010/main" val="3516370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3E6CE22-0601-4F99-9B8D-74047F05F667}"/>
              </a:ext>
            </a:extLst>
          </p:cNvPr>
          <p:cNvSpPr>
            <a:spLocks noGrp="1"/>
          </p:cNvSpPr>
          <p:nvPr>
            <p:ph sz="quarter" idx="1"/>
          </p:nvPr>
        </p:nvSpPr>
        <p:spPr>
          <a:xfrm>
            <a:off x="457200" y="404664"/>
            <a:ext cx="7931224" cy="6069288"/>
          </a:xfrm>
        </p:spPr>
        <p:txBody>
          <a:bodyPr>
            <a:normAutofit fontScale="92500" lnSpcReduction="20000"/>
          </a:bodyPr>
          <a:lstStyle/>
          <a:p>
            <a:pPr marL="0" indent="0">
              <a:buNone/>
            </a:pPr>
            <a:r>
              <a:rPr lang="kk-KZ" dirty="0"/>
              <a:t>	Полярографиялық әдістің практикалық маңыздылығы, зерттеу нәтижелері арқылы алынған п</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олярограммаларды өңдеу және нәтижелердi ұсыну.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1. Барлық үш толқын бөлiмшелерiне жанама түсіріп және жоғарғы қиылысу нүктесiнен төменгi жанамаға вертикаль түсіріп барлық толқын биiктiгiн (h, мм) өлшейдi.</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2. Потенциал өсi бойымен диаграмма ауқымын және бастапқы потенциал мөлшерiн ескеріп барлық жартылай толқын Е</a:t>
            </a:r>
            <a:r>
              <a:rPr lang="kk-KZ" sz="24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1/2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мөлшерін өлшейдi.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Табылған мәндерді аммиактың буферлі ерiтiндісіне арналған анықтама мәндерімен салыстырады және ерiтiндiде қандай деполяризаторлар бар екенін анықтайды.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3. Электрод процесiнің қайтымдылығын анықтау үшiн толқындардың көлбеуiн анықтайды. Ол үшiн толқынның өсу бөлiміндегі 3-5 нүктедегi биiктiгiн, шектi ток потенциал бөлiмшесiнде толқын биiктiгін өлшейдi және нәтижелердi кестеге жазады.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B2A12C9C-53A9-4777-92D8-29327B9346C4}"/>
              </a:ext>
            </a:extLst>
          </p:cNvPr>
          <p:cNvSpPr>
            <a:spLocks noGrp="1"/>
          </p:cNvSpPr>
          <p:nvPr>
            <p:ph type="sldNum" sz="quarter" idx="15"/>
          </p:nvPr>
        </p:nvSpPr>
        <p:spPr/>
        <p:txBody>
          <a:bodyPr/>
          <a:lstStyle/>
          <a:p>
            <a:fld id="{D6F87789-79C0-4369-89FF-5E19A7612EE5}" type="slidenum">
              <a:rPr lang="ru-RU" smtClean="0"/>
              <a:pPr/>
              <a:t>13</a:t>
            </a:fld>
            <a:endParaRPr lang="ru-RU"/>
          </a:p>
        </p:txBody>
      </p:sp>
    </p:spTree>
    <p:extLst>
      <p:ext uri="{BB962C8B-B14F-4D97-AF65-F5344CB8AC3E}">
        <p14:creationId xmlns:p14="http://schemas.microsoft.com/office/powerpoint/2010/main" val="3679150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851A76C2-5E37-4969-9E17-728A140C4A0A}"/>
              </a:ext>
            </a:extLst>
          </p:cNvPr>
          <p:cNvPicPr>
            <a:picLocks noGrp="1" noChangeAspect="1"/>
          </p:cNvPicPr>
          <p:nvPr>
            <p:ph sz="quarter" idx="1"/>
          </p:nvPr>
        </p:nvPicPr>
        <p:blipFill>
          <a:blip r:embed="rId2"/>
          <a:stretch>
            <a:fillRect/>
          </a:stretch>
        </p:blipFill>
        <p:spPr>
          <a:xfrm>
            <a:off x="899592" y="404664"/>
            <a:ext cx="7488832" cy="6097761"/>
          </a:xfrm>
          <a:prstGeom prst="rect">
            <a:avLst/>
          </a:prstGeom>
        </p:spPr>
      </p:pic>
      <p:sp>
        <p:nvSpPr>
          <p:cNvPr id="4" name="Номер слайда 3">
            <a:extLst>
              <a:ext uri="{FF2B5EF4-FFF2-40B4-BE49-F238E27FC236}">
                <a16:creationId xmlns:a16="http://schemas.microsoft.com/office/drawing/2014/main" id="{96740FD5-9479-4458-BB18-0DD51D0E2DD4}"/>
              </a:ext>
            </a:extLst>
          </p:cNvPr>
          <p:cNvSpPr>
            <a:spLocks noGrp="1"/>
          </p:cNvSpPr>
          <p:nvPr>
            <p:ph type="sldNum" sz="quarter" idx="15"/>
          </p:nvPr>
        </p:nvSpPr>
        <p:spPr/>
        <p:txBody>
          <a:bodyPr/>
          <a:lstStyle/>
          <a:p>
            <a:fld id="{D6F87789-79C0-4369-89FF-5E19A7612EE5}" type="slidenum">
              <a:rPr lang="ru-RU" smtClean="0"/>
              <a:pPr/>
              <a:t>14</a:t>
            </a:fld>
            <a:endParaRPr lang="ru-RU"/>
          </a:p>
        </p:txBody>
      </p:sp>
    </p:spTree>
    <p:extLst>
      <p:ext uri="{BB962C8B-B14F-4D97-AF65-F5344CB8AC3E}">
        <p14:creationId xmlns:p14="http://schemas.microsoft.com/office/powerpoint/2010/main" val="274628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FDBECF39-1C05-4D1B-91E9-3316418BFF9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259632" y="836712"/>
            <a:ext cx="6624736" cy="5124607"/>
          </a:xfrm>
        </p:spPr>
      </p:pic>
      <p:sp>
        <p:nvSpPr>
          <p:cNvPr id="4" name="Номер слайда 3">
            <a:extLst>
              <a:ext uri="{FF2B5EF4-FFF2-40B4-BE49-F238E27FC236}">
                <a16:creationId xmlns:a16="http://schemas.microsoft.com/office/drawing/2014/main" id="{B37844E8-E44B-40EF-A462-5D77ABD5DCDA}"/>
              </a:ext>
            </a:extLst>
          </p:cNvPr>
          <p:cNvSpPr>
            <a:spLocks noGrp="1"/>
          </p:cNvSpPr>
          <p:nvPr>
            <p:ph type="sldNum" sz="quarter" idx="15"/>
          </p:nvPr>
        </p:nvSpPr>
        <p:spPr/>
        <p:txBody>
          <a:bodyPr/>
          <a:lstStyle/>
          <a:p>
            <a:fld id="{D6F87789-79C0-4369-89FF-5E19A7612EE5}" type="slidenum">
              <a:rPr lang="ru-RU" smtClean="0"/>
              <a:pPr/>
              <a:t>15</a:t>
            </a:fld>
            <a:endParaRPr lang="ru-RU"/>
          </a:p>
        </p:txBody>
      </p:sp>
    </p:spTree>
    <p:extLst>
      <p:ext uri="{BB962C8B-B14F-4D97-AF65-F5344CB8AC3E}">
        <p14:creationId xmlns:p14="http://schemas.microsoft.com/office/powerpoint/2010/main" val="1564661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116ABD5-ED15-4332-BB2F-EACDA8ACEDD3}"/>
              </a:ext>
            </a:extLst>
          </p:cNvPr>
          <p:cNvPicPr>
            <a:picLocks noGrp="1" noChangeAspect="1"/>
          </p:cNvPicPr>
          <p:nvPr>
            <p:ph sz="quarter" idx="1"/>
          </p:nvPr>
        </p:nvPicPr>
        <p:blipFill>
          <a:blip r:embed="rId2"/>
          <a:stretch>
            <a:fillRect/>
          </a:stretch>
        </p:blipFill>
        <p:spPr>
          <a:xfrm>
            <a:off x="683568" y="332656"/>
            <a:ext cx="7776864" cy="6141169"/>
          </a:xfrm>
          <a:prstGeom prst="rect">
            <a:avLst/>
          </a:prstGeom>
        </p:spPr>
      </p:pic>
      <p:sp>
        <p:nvSpPr>
          <p:cNvPr id="4" name="Номер слайда 3">
            <a:extLst>
              <a:ext uri="{FF2B5EF4-FFF2-40B4-BE49-F238E27FC236}">
                <a16:creationId xmlns:a16="http://schemas.microsoft.com/office/drawing/2014/main" id="{ED21B77B-516B-4D63-91D4-2E4CCD092D49}"/>
              </a:ext>
            </a:extLst>
          </p:cNvPr>
          <p:cNvSpPr>
            <a:spLocks noGrp="1"/>
          </p:cNvSpPr>
          <p:nvPr>
            <p:ph type="sldNum" sz="quarter" idx="15"/>
          </p:nvPr>
        </p:nvSpPr>
        <p:spPr/>
        <p:txBody>
          <a:bodyPr/>
          <a:lstStyle/>
          <a:p>
            <a:fld id="{D6F87789-79C0-4369-89FF-5E19A7612EE5}" type="slidenum">
              <a:rPr lang="ru-RU" smtClean="0"/>
              <a:pPr/>
              <a:t>16</a:t>
            </a:fld>
            <a:endParaRPr lang="ru-RU"/>
          </a:p>
        </p:txBody>
      </p:sp>
    </p:spTree>
    <p:extLst>
      <p:ext uri="{BB962C8B-B14F-4D97-AF65-F5344CB8AC3E}">
        <p14:creationId xmlns:p14="http://schemas.microsoft.com/office/powerpoint/2010/main" val="903793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8FF7EAA5-965B-435A-B362-7364FCCA6BFE}"/>
              </a:ext>
            </a:extLst>
          </p:cNvPr>
          <p:cNvSpPr>
            <a:spLocks noGrp="1"/>
          </p:cNvSpPr>
          <p:nvPr>
            <p:ph type="sldNum" sz="quarter" idx="15"/>
          </p:nvPr>
        </p:nvSpPr>
        <p:spPr/>
        <p:txBody>
          <a:bodyPr/>
          <a:lstStyle/>
          <a:p>
            <a:fld id="{D6F87789-79C0-4369-89FF-5E19A7612EE5}" type="slidenum">
              <a:rPr lang="ru-RU" smtClean="0"/>
              <a:pPr/>
              <a:t>17</a:t>
            </a:fld>
            <a:endParaRPr lang="ru-RU"/>
          </a:p>
        </p:txBody>
      </p:sp>
      <p:pic>
        <p:nvPicPr>
          <p:cNvPr id="14" name="Объект 13">
            <a:extLst>
              <a:ext uri="{FF2B5EF4-FFF2-40B4-BE49-F238E27FC236}">
                <a16:creationId xmlns:a16="http://schemas.microsoft.com/office/drawing/2014/main" id="{D893D400-47A1-4571-AEF7-3E583A387CDA}"/>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39552" y="908720"/>
            <a:ext cx="7783034" cy="4578255"/>
          </a:xfrm>
        </p:spPr>
      </p:pic>
    </p:spTree>
    <p:extLst>
      <p:ext uri="{BB962C8B-B14F-4D97-AF65-F5344CB8AC3E}">
        <p14:creationId xmlns:p14="http://schemas.microsoft.com/office/powerpoint/2010/main" val="1752583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C6ABC97F-6D4B-4331-AF39-44B9E1B99879}"/>
              </a:ext>
            </a:extLst>
          </p:cNvPr>
          <p:cNvPicPr>
            <a:picLocks noGrp="1" noChangeAspect="1"/>
          </p:cNvPicPr>
          <p:nvPr>
            <p:ph sz="quarter" idx="1"/>
          </p:nvPr>
        </p:nvPicPr>
        <p:blipFill>
          <a:blip r:embed="rId2"/>
          <a:stretch>
            <a:fillRect/>
          </a:stretch>
        </p:blipFill>
        <p:spPr>
          <a:xfrm>
            <a:off x="827584" y="404664"/>
            <a:ext cx="7488832" cy="5976664"/>
          </a:xfrm>
          <a:prstGeom prst="rect">
            <a:avLst/>
          </a:prstGeom>
        </p:spPr>
      </p:pic>
      <p:sp>
        <p:nvSpPr>
          <p:cNvPr id="4" name="Номер слайда 3">
            <a:extLst>
              <a:ext uri="{FF2B5EF4-FFF2-40B4-BE49-F238E27FC236}">
                <a16:creationId xmlns:a16="http://schemas.microsoft.com/office/drawing/2014/main" id="{E2FC99F1-AEC0-4000-B139-84A9C75DA2D1}"/>
              </a:ext>
            </a:extLst>
          </p:cNvPr>
          <p:cNvSpPr>
            <a:spLocks noGrp="1"/>
          </p:cNvSpPr>
          <p:nvPr>
            <p:ph type="sldNum" sz="quarter" idx="15"/>
          </p:nvPr>
        </p:nvSpPr>
        <p:spPr/>
        <p:txBody>
          <a:bodyPr/>
          <a:lstStyle/>
          <a:p>
            <a:fld id="{D6F87789-79C0-4369-89FF-5E19A7612EE5}" type="slidenum">
              <a:rPr lang="ru-RU" smtClean="0"/>
              <a:pPr/>
              <a:t>18</a:t>
            </a:fld>
            <a:endParaRPr lang="ru-RU"/>
          </a:p>
        </p:txBody>
      </p:sp>
    </p:spTree>
    <p:extLst>
      <p:ext uri="{BB962C8B-B14F-4D97-AF65-F5344CB8AC3E}">
        <p14:creationId xmlns:p14="http://schemas.microsoft.com/office/powerpoint/2010/main" val="2624224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53FE02F-FE97-493B-8AFA-27F104CEF561}"/>
              </a:ext>
            </a:extLst>
          </p:cNvPr>
          <p:cNvSpPr>
            <a:spLocks noGrp="1"/>
          </p:cNvSpPr>
          <p:nvPr>
            <p:ph type="sldNum" sz="quarter" idx="15"/>
          </p:nvPr>
        </p:nvSpPr>
        <p:spPr/>
        <p:txBody>
          <a:bodyPr/>
          <a:lstStyle/>
          <a:p>
            <a:fld id="{D6F87789-79C0-4369-89FF-5E19A7612EE5}" type="slidenum">
              <a:rPr lang="ru-RU" smtClean="0"/>
              <a:pPr/>
              <a:t>19</a:t>
            </a:fld>
            <a:endParaRPr lang="ru-RU"/>
          </a:p>
        </p:txBody>
      </p:sp>
      <p:graphicFrame>
        <p:nvGraphicFramePr>
          <p:cNvPr id="5" name="Диаграмма 4">
            <a:extLst>
              <a:ext uri="{FF2B5EF4-FFF2-40B4-BE49-F238E27FC236}">
                <a16:creationId xmlns:a16="http://schemas.microsoft.com/office/drawing/2014/main" id="{94BC12B1-DDB6-4DF6-B9AC-1F1A4E8C9AEA}"/>
              </a:ext>
            </a:extLst>
          </p:cNvPr>
          <p:cNvGraphicFramePr>
            <a:graphicFrameLocks/>
          </p:cNvGraphicFramePr>
          <p:nvPr>
            <p:extLst>
              <p:ext uri="{D42A27DB-BD31-4B8C-83A1-F6EECF244321}">
                <p14:modId xmlns:p14="http://schemas.microsoft.com/office/powerpoint/2010/main" val="3550069696"/>
              </p:ext>
            </p:extLst>
          </p:nvPr>
        </p:nvGraphicFramePr>
        <p:xfrm>
          <a:off x="1466118" y="908720"/>
          <a:ext cx="6662898" cy="50623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52403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4395BAF-AF6B-4B72-A754-F79F6A63C693}"/>
              </a:ext>
            </a:extLst>
          </p:cNvPr>
          <p:cNvSpPr>
            <a:spLocks noGrp="1"/>
          </p:cNvSpPr>
          <p:nvPr>
            <p:ph sz="quarter" idx="1"/>
          </p:nvPr>
        </p:nvSpPr>
        <p:spPr>
          <a:xfrm>
            <a:off x="457200" y="188640"/>
            <a:ext cx="8003232" cy="6285312"/>
          </a:xfrm>
        </p:spPr>
        <p:txBody>
          <a:bodyPr>
            <a:normAutofit fontScale="92500" lnSpcReduction="10000"/>
          </a:bodyPr>
          <a:lstStyle/>
          <a:p>
            <a:pPr indent="0" algn="just">
              <a:lnSpc>
                <a:spcPct val="107000"/>
              </a:lnSpc>
              <a:spcAft>
                <a:spcPts val="800"/>
              </a:spcAft>
              <a:buNone/>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Вольтамперметрия электролиттік ұяшықтан өтетін ток күші мен сыртқы кернеу арасындағы тәуелділікке негізделген әдіс, алынған поляризация сызықтары вольтамперограммалар деп аталады. Вольтамперограммалар қосылыс туралы сандық және сапалық мәлімет беріп және электрхимиялық активті зат­тар­дың табиғаты мен талданатын ерітіндінің концентрация­ла­рын анықтап бере алады. </a:t>
            </a:r>
            <a:r>
              <a:rPr lang="kk-KZ" sz="2400" kern="1200" dirty="0">
                <a:effectLst/>
                <a:latin typeface="Times New Roman" panose="02020603050405020304" pitchFamily="18" charset="0"/>
                <a:ea typeface="Times New Roman" panose="02020603050405020304" pitchFamily="18" charset="0"/>
                <a:cs typeface="Times New Roman" panose="02020603050405020304" pitchFamily="18" charset="0"/>
              </a:rPr>
              <a:t>Вольтамперограмма сызықтары </a:t>
            </a:r>
            <a:r>
              <a:rPr lang="kk-KZ" sz="2400" kern="1200" spc="-10" dirty="0">
                <a:effectLst/>
                <a:latin typeface="Times New Roman" panose="02020603050405020304" pitchFamily="18" charset="0"/>
                <a:ea typeface="Times New Roman" panose="02020603050405020304" pitchFamily="18" charset="0"/>
                <a:cs typeface="Times New Roman" panose="02020603050405020304" pitchFamily="18" charset="0"/>
              </a:rPr>
              <a:t>элек­трод­тағы процестің механизмін айқындап береді.</a:t>
            </a:r>
            <a:r>
              <a:rPr lang="kk-KZ" sz="2400" kern="1200" spc="-1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Вольтампе­ро­ме</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трия – сезгіштігі жоғары (анықтау шегі ~ 10 </a:t>
            </a:r>
            <a:r>
              <a:rPr lang="kk-KZ" sz="2400" kern="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kk-KZ" sz="2400" kern="12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моль/л) және экспресті әдіс болып табылады.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en-US" sz="2400" kern="12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spc="1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Вольтамперметрия – көпэлементті талдау әдістерінің бірі, яғни талданатын объект ішіндегі 4-5 компонентті бірден анық­тай алады. Ток күші мен концентрация арасындағы сызықты тә­уел­ділік үлкен интервал аралықта қарастырылады және өндіріс­тегі, табиғи, биологиялық, медициналық фармацевтика­лық және басқа объектілерді талдауда қолданылатын орга­ника­лық және бейорганикалық қосылыстарды анықтауға мүм­кіндік береді.</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8EE36C9C-E302-430F-A44D-503ED00BAD16}"/>
              </a:ext>
            </a:extLst>
          </p:cNvPr>
          <p:cNvSpPr>
            <a:spLocks noGrp="1"/>
          </p:cNvSpPr>
          <p:nvPr>
            <p:ph type="sldNum" sz="quarter" idx="15"/>
          </p:nvPr>
        </p:nvSpPr>
        <p:spPr/>
        <p:txBody>
          <a:bodyPr/>
          <a:lstStyle/>
          <a:p>
            <a:fld id="{D6F87789-79C0-4369-89FF-5E19A7612EE5}" type="slidenum">
              <a:rPr lang="ru-RU" smtClean="0"/>
              <a:pPr/>
              <a:t>2</a:t>
            </a:fld>
            <a:endParaRPr lang="ru-RU"/>
          </a:p>
        </p:txBody>
      </p:sp>
    </p:spTree>
    <p:extLst>
      <p:ext uri="{BB962C8B-B14F-4D97-AF65-F5344CB8AC3E}">
        <p14:creationId xmlns:p14="http://schemas.microsoft.com/office/powerpoint/2010/main" val="275642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77E00628-8AA3-464B-850E-68AB2AA4A939}"/>
              </a:ext>
            </a:extLst>
          </p:cNvPr>
          <p:cNvPicPr>
            <a:picLocks noGrp="1" noChangeAspect="1"/>
          </p:cNvPicPr>
          <p:nvPr>
            <p:ph sz="quarter" idx="1"/>
          </p:nvPr>
        </p:nvPicPr>
        <p:blipFill>
          <a:blip r:embed="rId2"/>
          <a:stretch>
            <a:fillRect/>
          </a:stretch>
        </p:blipFill>
        <p:spPr>
          <a:xfrm>
            <a:off x="683568" y="404664"/>
            <a:ext cx="7704856" cy="6069161"/>
          </a:xfrm>
          <a:prstGeom prst="rect">
            <a:avLst/>
          </a:prstGeom>
        </p:spPr>
      </p:pic>
      <p:sp>
        <p:nvSpPr>
          <p:cNvPr id="4" name="Номер слайда 3">
            <a:extLst>
              <a:ext uri="{FF2B5EF4-FFF2-40B4-BE49-F238E27FC236}">
                <a16:creationId xmlns:a16="http://schemas.microsoft.com/office/drawing/2014/main" id="{499F6CFF-4DA7-468F-B051-882E67ED69AE}"/>
              </a:ext>
            </a:extLst>
          </p:cNvPr>
          <p:cNvSpPr>
            <a:spLocks noGrp="1"/>
          </p:cNvSpPr>
          <p:nvPr>
            <p:ph type="sldNum" sz="quarter" idx="15"/>
          </p:nvPr>
        </p:nvSpPr>
        <p:spPr/>
        <p:txBody>
          <a:bodyPr/>
          <a:lstStyle/>
          <a:p>
            <a:fld id="{D6F87789-79C0-4369-89FF-5E19A7612EE5}" type="slidenum">
              <a:rPr lang="ru-RU" smtClean="0"/>
              <a:pPr/>
              <a:t>20</a:t>
            </a:fld>
            <a:endParaRPr lang="ru-RU"/>
          </a:p>
        </p:txBody>
      </p:sp>
    </p:spTree>
    <p:extLst>
      <p:ext uri="{BB962C8B-B14F-4D97-AF65-F5344CB8AC3E}">
        <p14:creationId xmlns:p14="http://schemas.microsoft.com/office/powerpoint/2010/main" val="2672747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D2EB8E09-6C45-46C8-984C-54A873C4A870}"/>
              </a:ext>
            </a:extLst>
          </p:cNvPr>
          <p:cNvPicPr>
            <a:picLocks noGrp="1" noChangeAspect="1"/>
          </p:cNvPicPr>
          <p:nvPr>
            <p:ph sz="quarter" idx="1"/>
          </p:nvPr>
        </p:nvPicPr>
        <p:blipFill>
          <a:blip r:embed="rId2"/>
          <a:stretch>
            <a:fillRect/>
          </a:stretch>
        </p:blipFill>
        <p:spPr>
          <a:xfrm>
            <a:off x="971601" y="548680"/>
            <a:ext cx="7157416" cy="5544616"/>
          </a:xfrm>
          <a:prstGeom prst="rect">
            <a:avLst/>
          </a:prstGeom>
        </p:spPr>
      </p:pic>
      <p:sp>
        <p:nvSpPr>
          <p:cNvPr id="4" name="Номер слайда 3">
            <a:extLst>
              <a:ext uri="{FF2B5EF4-FFF2-40B4-BE49-F238E27FC236}">
                <a16:creationId xmlns:a16="http://schemas.microsoft.com/office/drawing/2014/main" id="{76139820-943D-4479-A04B-D3932FD7D85F}"/>
              </a:ext>
            </a:extLst>
          </p:cNvPr>
          <p:cNvSpPr>
            <a:spLocks noGrp="1"/>
          </p:cNvSpPr>
          <p:nvPr>
            <p:ph type="sldNum" sz="quarter" idx="15"/>
          </p:nvPr>
        </p:nvSpPr>
        <p:spPr/>
        <p:txBody>
          <a:bodyPr/>
          <a:lstStyle/>
          <a:p>
            <a:fld id="{D6F87789-79C0-4369-89FF-5E19A7612EE5}" type="slidenum">
              <a:rPr lang="ru-RU" smtClean="0"/>
              <a:pPr/>
              <a:t>21</a:t>
            </a:fld>
            <a:endParaRPr lang="ru-RU"/>
          </a:p>
        </p:txBody>
      </p:sp>
    </p:spTree>
    <p:extLst>
      <p:ext uri="{BB962C8B-B14F-4D97-AF65-F5344CB8AC3E}">
        <p14:creationId xmlns:p14="http://schemas.microsoft.com/office/powerpoint/2010/main" val="1745161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FE945BB-6091-4015-981B-95D12D86BC83}"/>
              </a:ext>
            </a:extLst>
          </p:cNvPr>
          <p:cNvSpPr>
            <a:spLocks noGrp="1"/>
          </p:cNvSpPr>
          <p:nvPr>
            <p:ph sz="quarter" idx="1"/>
          </p:nvPr>
        </p:nvSpPr>
        <p:spPr>
          <a:xfrm>
            <a:off x="457200" y="116632"/>
            <a:ext cx="8147248" cy="6357320"/>
          </a:xfrm>
        </p:spPr>
        <p:txBody>
          <a:bodyPr>
            <a:normAutofit fontScale="62500" lnSpcReduction="20000"/>
          </a:bodyPr>
          <a:lstStyle/>
          <a:p>
            <a:pPr indent="0" algn="just">
              <a:lnSpc>
                <a:spcPct val="107000"/>
              </a:lnSpc>
              <a:spcAft>
                <a:spcPts val="800"/>
              </a:spcAft>
              <a:buNone/>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Вольтамперметрлік әдістің  түрлері өте көп </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(осциллографиялық, айнымалы-токты, импульсті, инверсионды және т.б.).</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Oсциллографиялық әдістің классикалық әдістен ерекшелігі электродтарға кернеу секундына бiрнеше ондаған вольтке дейiн өзгеру жылдамдығымен беріледі. Бұл электродта  жылдам өтетін процестерді (</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kk-KZ" sz="24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дейiн) анықтауға, сонымен бiрге анықтау сезгiштiгiн </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r>
              <a:rPr lang="kk-KZ" sz="24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дейiн жоғарылатуға мүмкiндiк бередi.</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Айнымалы - токты әдіс электродқа тұрақты кернеумен бiрге тiк төртбұрышты, синусоида немесе трапеция пiшiнді айнымалы кернеудi тамшының белгілі бір уақытында қосу арқылы орындалады, ол әдiстiң сезгiштiгiн 10</a:t>
            </a:r>
            <a:r>
              <a:rPr lang="kk-KZ"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-7</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M дейiн жоғарылатуға және қосылыстардың анықталу қабілеттілігін арттыруға мүмкiндiк береді (қосылыстардың концентрацияларының арақатынасы 1:1000,  жартылай толқын потенциалдары 40 мВ ке дейiн айырмашылығы бар заттарды жеке бөлек бөлек анықтауға болады).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Импульсті</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вольтамперметрдің</a:t>
            </a:r>
            <a:r>
              <a:rPr lang="kk-KZ"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мәні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импульс электродқа тамшы өсуiнен 2 cекундтан кейiн жүктеледі. Бұл әдіс төмен потенциал кезінде тотықсызданатын бөгде компоненттердiң 10 000 - еселі мөлшерде қатысуында заттарды 10</a:t>
            </a:r>
            <a:r>
              <a:rPr lang="kk-KZ"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-8</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M дейiн анықтауға мүмкiндiк бередi.</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Инверс</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ионды вольтамперметрия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амальгамалық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және</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пленкалы</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деп бөлінеді</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А</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мальгамал</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ы әдісінде стационарлы электрод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тамшы</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лап тұратын сынап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электрод</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ы</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ал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пленкалы</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әдісте</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сынап</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қабығымен</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электрхимиялық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қапталған</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графит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немесе</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металдық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күмiс</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алтын, платина)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электродтар</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қолданылады</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Инверсия</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лық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әдiс</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анықталатын</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i="1" dirty="0" err="1">
                <a:effectLst/>
                <a:latin typeface="Times New Roman" panose="02020603050405020304" pitchFamily="18" charset="0"/>
                <a:ea typeface="Times New Roman" panose="02020603050405020304" pitchFamily="18" charset="0"/>
                <a:cs typeface="Times New Roman" panose="02020603050405020304" pitchFamily="18" charset="0"/>
              </a:rPr>
              <a:t>компоненттiң</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электрод</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та </a:t>
            </a:r>
            <a:r>
              <a:rPr lang="ru-RU" sz="2400" i="1" dirty="0" err="1">
                <a:effectLst/>
                <a:latin typeface="Times New Roman" panose="02020603050405020304" pitchFamily="18" charset="0"/>
                <a:ea typeface="Times New Roman" panose="02020603050405020304" pitchFamily="18" charset="0"/>
                <a:cs typeface="Times New Roman" panose="02020603050405020304" pitchFamily="18" charset="0"/>
              </a:rPr>
              <a:t>элект</a:t>
            </a:r>
            <a:r>
              <a:rPr lang="kk-KZ" sz="2400" i="1" dirty="0">
                <a:effectLst/>
                <a:latin typeface="Times New Roman" panose="02020603050405020304" pitchFamily="18" charset="0"/>
                <a:ea typeface="Times New Roman" panose="02020603050405020304" pitchFamily="18" charset="0"/>
                <a:cs typeface="Times New Roman" panose="02020603050405020304" pitchFamily="18" charset="0"/>
              </a:rPr>
              <a:t>р</a:t>
            </a:r>
            <a:r>
              <a:rPr lang="ru-RU" sz="2400" i="1" dirty="0" err="1">
                <a:effectLst/>
                <a:latin typeface="Times New Roman" panose="02020603050405020304" pitchFamily="18" charset="0"/>
                <a:ea typeface="Times New Roman" panose="02020603050405020304" pitchFamily="18" charset="0"/>
                <a:cs typeface="Times New Roman" panose="02020603050405020304" pitchFamily="18" charset="0"/>
              </a:rPr>
              <a:t>тұну</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қасиетіне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және</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анодтық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еру</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кезінде</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ток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күшiн</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өлшеу</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г</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е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негiзделген</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Осы жағдайдағы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анодтық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ток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қисығы</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dirty="0">
                <a:latin typeface="Times New Roman" panose="02020603050405020304" pitchFamily="18" charset="0"/>
                <a:ea typeface="Times New Roman" panose="02020603050405020304" pitchFamily="18" charset="0"/>
                <a:cs typeface="Times New Roman" panose="02020603050405020304" pitchFamily="18" charset="0"/>
              </a:rPr>
              <a:t>алынады</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оның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тереңдi</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гі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деполяризатор</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концентрациясына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пропорционал</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Электролиз нәтижесінде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анықталатын</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зат бөгде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компоненттер</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д</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ен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бөлінеді және концентрленеді, бұл тәсіл өз кезегінде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анықтаудың</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та</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лғампаздығын және</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сезгiштi</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гін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ru-RU"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-10</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M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дейiн</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жоғарылата</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ды</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Егер зерттелетін қосылыстардың</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жарты</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лай толқын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потенциалдарының</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айырмашылығы </a:t>
            </a:r>
            <a:r>
              <a:rPr lang="ru-RU"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 </a:t>
            </a:r>
            <a:r>
              <a:rPr lang="ru-RU"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мB</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мәнінен </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кем</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 болса</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онда</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анықтау үшін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дифференциалдық</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cs typeface="Times New Roman" panose="02020603050405020304" pitchFamily="18" charset="0"/>
              </a:rPr>
              <a:t>әдiстi</a:t>
            </a:r>
            <a:r>
              <a:rPr lang="ru-RU"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қолданылады.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214B45ED-CF71-4821-8689-21E93866C796}"/>
              </a:ext>
            </a:extLst>
          </p:cNvPr>
          <p:cNvSpPr>
            <a:spLocks noGrp="1"/>
          </p:cNvSpPr>
          <p:nvPr>
            <p:ph type="sldNum" sz="quarter" idx="15"/>
          </p:nvPr>
        </p:nvSpPr>
        <p:spPr/>
        <p:txBody>
          <a:bodyPr/>
          <a:lstStyle/>
          <a:p>
            <a:fld id="{D6F87789-79C0-4369-89FF-5E19A7612EE5}" type="slidenum">
              <a:rPr lang="ru-RU" smtClean="0"/>
              <a:pPr/>
              <a:t>22</a:t>
            </a:fld>
            <a:endParaRPr lang="ru-RU"/>
          </a:p>
        </p:txBody>
      </p:sp>
    </p:spTree>
    <p:extLst>
      <p:ext uri="{BB962C8B-B14F-4D97-AF65-F5344CB8AC3E}">
        <p14:creationId xmlns:p14="http://schemas.microsoft.com/office/powerpoint/2010/main" val="331437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20BC54D-F2F0-4CE9-A4A3-EFBDB4D2636D}"/>
              </a:ext>
            </a:extLst>
          </p:cNvPr>
          <p:cNvSpPr>
            <a:spLocks noGrp="1"/>
          </p:cNvSpPr>
          <p:nvPr>
            <p:ph sz="quarter" idx="1"/>
          </p:nvPr>
        </p:nvSpPr>
        <p:spPr>
          <a:xfrm>
            <a:off x="457200" y="332656"/>
            <a:ext cx="8281416" cy="6141296"/>
          </a:xfrm>
        </p:spPr>
        <p:txBody>
          <a:bodyPr>
            <a:normAutofit fontScale="92500" lnSpcReduction="20000"/>
          </a:bodyPr>
          <a:lstStyle/>
          <a:p>
            <a:pPr indent="0" algn="just">
              <a:lnSpc>
                <a:spcPct val="107000"/>
              </a:lnSpc>
              <a:spcAft>
                <a:spcPts val="800"/>
              </a:spcAft>
              <a:buNone/>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Вольтамперметрияда екі (индикаторлы микроэлектрод, са­лыс­тыру электроды) және үш (индикаторлы микроэлектрод, салыстыру электроды, қосымша электрод) электроды бар ұя­шық­тар қолданылады.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Индикаторлы электродтың (жұмысшы) негізгі қызметі – элек­трондарды тасымалдау. Мұндай электродтарды ток өткізе­тін, химиялық инертті (фонды электролит пен еріткіштерге инертті) қасиеті бар материалдардан жасалады, яғни олар сынап, асыл металдар (платина, алтын), сондай-ақ графит және оның модифицирленген түрі – шыны көміртек, пирографит. Электрод материалы электродтың поляризация интервалына қарай таң­далады. Қолданылатын индикаторлы электродтың түріне қарай әдіс полярография және вольтамперометрия болып жіктеледі.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Егер де индикаторлы электрод ретінде </a:t>
            </a:r>
            <a:r>
              <a:rPr lang="kk-KZ" sz="2400" i="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тамшылап тұрған сынап электроды</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қолданылса, ток күші мен кернеу арасындағы тәуел­ділік – полярограмма, сәйкесінше әдіс полярография деп атала­ды. Полярография әдісін 1922 жылы чех ғалымы Я. Гейровский ұсынған және әдістің ашылуы әрі дамуы үшін еңбегі 1959 жылы Нобель сыйлығымен марапатталған.</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10E244DB-A985-4AC2-876A-D7034BA9249E}"/>
              </a:ext>
            </a:extLst>
          </p:cNvPr>
          <p:cNvSpPr>
            <a:spLocks noGrp="1"/>
          </p:cNvSpPr>
          <p:nvPr>
            <p:ph type="sldNum" sz="quarter" idx="15"/>
          </p:nvPr>
        </p:nvSpPr>
        <p:spPr/>
        <p:txBody>
          <a:bodyPr/>
          <a:lstStyle/>
          <a:p>
            <a:fld id="{D6F87789-79C0-4369-89FF-5E19A7612EE5}" type="slidenum">
              <a:rPr lang="ru-RU" smtClean="0"/>
              <a:pPr/>
              <a:t>3</a:t>
            </a:fld>
            <a:endParaRPr lang="ru-RU"/>
          </a:p>
        </p:txBody>
      </p:sp>
    </p:spTree>
    <p:extLst>
      <p:ext uri="{BB962C8B-B14F-4D97-AF65-F5344CB8AC3E}">
        <p14:creationId xmlns:p14="http://schemas.microsoft.com/office/powerpoint/2010/main" val="3904133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655DBB7-9E6D-4371-A154-A4FD6398D51B}"/>
              </a:ext>
            </a:extLst>
          </p:cNvPr>
          <p:cNvSpPr>
            <a:spLocks noGrp="1"/>
          </p:cNvSpPr>
          <p:nvPr>
            <p:ph sz="quarter" idx="1"/>
          </p:nvPr>
        </p:nvSpPr>
        <p:spPr>
          <a:xfrm>
            <a:off x="977823" y="116632"/>
            <a:ext cx="7467600" cy="6357320"/>
          </a:xfrm>
        </p:spPr>
        <p:txBody>
          <a:bodyPr>
            <a:normAutofit lnSpcReduction="10000"/>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2400" kern="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Электрод</a:t>
            </a:r>
            <a:r>
              <a:rPr kumimoji="0" lang="kk-KZ"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фонды электролит қатысындағы электрохимиялық реакцияның және электрод материалының потенциалдарымен шектеледі. Неғұрлым потенциал интервалы аумағы кең болған сайын, соғұрлым электрод әмбебап.</a:t>
            </a:r>
          </a:p>
          <a:p>
            <a:pPr marL="0" marR="0" lvl="0" indent="0" algn="just" defTabSz="914400" rtl="0" eaLnBrk="1" fontAlgn="auto" latinLnBrk="0" hangingPunct="1">
              <a:lnSpc>
                <a:spcPct val="115000"/>
              </a:lnSpc>
              <a:spcBef>
                <a:spcPts val="0"/>
              </a:spcBef>
              <a:spcAft>
                <a:spcPts val="0"/>
              </a:spcAft>
              <a:buClrTx/>
              <a:buSzTx/>
              <a:buFontTx/>
              <a:buNone/>
              <a:tabLst/>
              <a:defRPr/>
            </a:pPr>
            <a:r>
              <a:rPr lang="kk-KZ"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kk-KZ"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Вольтамперограммалар стационарлы немесе айналмалы платина (графит) электродында тіркеледі. Егер электрод 1 минутта 400 айналым жылдамдықпен орындалса электрохимиялық активті заттарадың стационарлы диффузия процесіне жағдай жасалынады да, вольтамперограмма S түріндегі формада болады Егер электрод айналмаса, тәуелділікте максимум нүктесінен кейін токтың төмендеуі басталады. Айналмалы электродтың нәтижелері стационарлы электродпен салыстырғанда жоғары болып келеді. </a:t>
            </a:r>
            <a:endParaRPr kumimoji="0" lang="ru-RU"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DC891A1A-59AD-47AE-AA14-C4F2572F3B59}"/>
              </a:ext>
            </a:extLst>
          </p:cNvPr>
          <p:cNvSpPr>
            <a:spLocks noGrp="1"/>
          </p:cNvSpPr>
          <p:nvPr>
            <p:ph type="sldNum" sz="quarter" idx="15"/>
          </p:nvPr>
        </p:nvSpPr>
        <p:spPr/>
        <p:txBody>
          <a:bodyPr/>
          <a:lstStyle/>
          <a:p>
            <a:fld id="{D6F87789-79C0-4369-89FF-5E19A7612EE5}" type="slidenum">
              <a:rPr lang="ru-RU" smtClean="0"/>
              <a:pPr/>
              <a:t>4</a:t>
            </a:fld>
            <a:endParaRPr lang="ru-RU"/>
          </a:p>
        </p:txBody>
      </p:sp>
    </p:spTree>
    <p:extLst>
      <p:ext uri="{BB962C8B-B14F-4D97-AF65-F5344CB8AC3E}">
        <p14:creationId xmlns:p14="http://schemas.microsoft.com/office/powerpoint/2010/main" val="54690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2ACCBBAB-4678-4723-8EF0-36324DBB272F}"/>
              </a:ext>
            </a:extLst>
          </p:cNvPr>
          <p:cNvPicPr>
            <a:picLocks noGrp="1" noChangeAspect="1"/>
          </p:cNvPicPr>
          <p:nvPr>
            <p:ph sz="quarter" idx="1"/>
          </p:nvPr>
        </p:nvPicPr>
        <p:blipFill>
          <a:blip r:embed="rId2"/>
          <a:stretch>
            <a:fillRect/>
          </a:stretch>
        </p:blipFill>
        <p:spPr>
          <a:xfrm>
            <a:off x="683568" y="404664"/>
            <a:ext cx="7704856" cy="5939684"/>
          </a:xfrm>
          <a:prstGeom prst="rect">
            <a:avLst/>
          </a:prstGeom>
        </p:spPr>
      </p:pic>
      <p:sp>
        <p:nvSpPr>
          <p:cNvPr id="4" name="Номер слайда 3">
            <a:extLst>
              <a:ext uri="{FF2B5EF4-FFF2-40B4-BE49-F238E27FC236}">
                <a16:creationId xmlns:a16="http://schemas.microsoft.com/office/drawing/2014/main" id="{FAB62B6E-D0F2-4483-B613-82C76A716649}"/>
              </a:ext>
            </a:extLst>
          </p:cNvPr>
          <p:cNvSpPr>
            <a:spLocks noGrp="1"/>
          </p:cNvSpPr>
          <p:nvPr>
            <p:ph type="sldNum" sz="quarter" idx="15"/>
          </p:nvPr>
        </p:nvSpPr>
        <p:spPr/>
        <p:txBody>
          <a:bodyPr/>
          <a:lstStyle/>
          <a:p>
            <a:fld id="{D6F87789-79C0-4369-89FF-5E19A7612EE5}" type="slidenum">
              <a:rPr lang="ru-RU" smtClean="0"/>
              <a:pPr/>
              <a:t>5</a:t>
            </a:fld>
            <a:endParaRPr lang="ru-RU"/>
          </a:p>
        </p:txBody>
      </p:sp>
    </p:spTree>
    <p:extLst>
      <p:ext uri="{BB962C8B-B14F-4D97-AF65-F5344CB8AC3E}">
        <p14:creationId xmlns:p14="http://schemas.microsoft.com/office/powerpoint/2010/main" val="1713438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49BD91A4-9F8F-4527-9A25-63811628862A}"/>
              </a:ext>
            </a:extLst>
          </p:cNvPr>
          <p:cNvSpPr>
            <a:spLocks noGrp="1"/>
          </p:cNvSpPr>
          <p:nvPr>
            <p:ph sz="quarter" idx="1"/>
          </p:nvPr>
        </p:nvSpPr>
        <p:spPr>
          <a:xfrm>
            <a:off x="457200" y="332656"/>
            <a:ext cx="8075240" cy="6141296"/>
          </a:xfrm>
        </p:spPr>
        <p:txBody>
          <a:bodyPr>
            <a:normAutofit fontScale="85000" lnSpcReduction="20000"/>
          </a:bodyPr>
          <a:lstStyle/>
          <a:p>
            <a:pPr indent="0" algn="just">
              <a:lnSpc>
                <a:spcPct val="107000"/>
              </a:lnSpc>
              <a:spcAft>
                <a:spcPts val="800"/>
              </a:spcAft>
              <a:buNone/>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Вольтамперограммаларды тіркеу кезінде электрод беті жаңар­майды, сондықтан электрод реакция өнімдерімен ласта­на­ды. Дұрыс нәтижелерді алу үшін электрод бетін вольтамперо­граммаларды тіркеу алдында тазарту қажет. Тазартудың меха­ни­калық және электрхимиялық әдістері бар. Механикалық әдіс – фильтр қағазына алюминий оксидін және хром оксидінің ұсақ дисперсті ұнтағын полимерлеу немесе электрод бетінен жұқа қабатты бөліп алу. Электрхимиялық әдіс электродты ұзақ уақыт ішінде жоғары немесе төмен потенциалда ұстап тұруы немесе потенциалдың үлкен интервалында электродтың циклдік поля­ризация процесінің жүруі болып табылады. Графит электродын тазарту ыңғайлы, сондықтан бұл электрод жиі қолданылады. Графиттен басқа электродтарды шыны көміртек, пирографит, көмір ұнтағынан жасайды. Сонымен қатар пастаны байланыс­тыратын органикалық еріткіштер де (силоксан, нуйол) қолданы­лады. Мұндай электродтардың поляризация интервалы + 1,3 – 1,0 В аралығын құрайды.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Электродтың қасиетін бетіне жұқа қабат, яғни модификатор қосып өзгертуге болады. Мұндай электродтар химиялық моди­фи­цирленген электродтар деп аталады. Модификаторды элек­трод бетіне орнату үшін хемосорбция процесін немесе кова­лентті байланыстың әсерінен біріктіру әдістері қолданы­лады.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1FF09545-BA0A-48F4-BEB7-7EFABF836AC8}"/>
              </a:ext>
            </a:extLst>
          </p:cNvPr>
          <p:cNvSpPr>
            <a:spLocks noGrp="1"/>
          </p:cNvSpPr>
          <p:nvPr>
            <p:ph type="sldNum" sz="quarter" idx="15"/>
          </p:nvPr>
        </p:nvSpPr>
        <p:spPr/>
        <p:txBody>
          <a:bodyPr/>
          <a:lstStyle/>
          <a:p>
            <a:fld id="{D6F87789-79C0-4369-89FF-5E19A7612EE5}" type="slidenum">
              <a:rPr lang="ru-RU" smtClean="0"/>
              <a:pPr/>
              <a:t>6</a:t>
            </a:fld>
            <a:endParaRPr lang="ru-RU"/>
          </a:p>
        </p:txBody>
      </p:sp>
    </p:spTree>
    <p:extLst>
      <p:ext uri="{BB962C8B-B14F-4D97-AF65-F5344CB8AC3E}">
        <p14:creationId xmlns:p14="http://schemas.microsoft.com/office/powerpoint/2010/main" val="3059745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BEDBA41-7CBC-4AB8-B93B-EC0381E2D93F}"/>
              </a:ext>
            </a:extLst>
          </p:cNvPr>
          <p:cNvSpPr>
            <a:spLocks noGrp="1"/>
          </p:cNvSpPr>
          <p:nvPr>
            <p:ph sz="quarter" idx="1"/>
          </p:nvPr>
        </p:nvSpPr>
        <p:spPr>
          <a:xfrm>
            <a:off x="457200" y="188640"/>
            <a:ext cx="8147248" cy="6285312"/>
          </a:xfrm>
        </p:spPr>
        <p:txBody>
          <a:bodyPr>
            <a:normAutofit fontScale="77500" lnSpcReduction="20000"/>
          </a:bodyPr>
          <a:lstStyle/>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Жиі қолданылатын сынап индикаторлы электродтың құры­лысының негізгі бөлшегі  болып табылады. Сынап – бөлме тем­пе­­ратурасында сұйық біртекті, тегіс, әрі таза металл. Сынап­тан беттік ауданның қайталанғыштық қасиетке ие болғандық­тан, электрод жасауға ыңғайлы болып келеді. Электродты қыл­түтік көмегімен жасаудың үш тәсілі бар: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сынапқа толы резер­вуар­мен жалғанған қылтүтік. Сынап­тың қысымымен белгілі уақыт аралығында резервуардан сынап тамшыларды шығару (тамшылы сынап электрод);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сынапқа толы герметикалық жа­бық жұқа қылтүтіктен, яғни микровинт арқылы қажетті тамшы­ны шығару (стационарлы сынап тамшысы);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сынапқа толы резервуармен жалғанған қылтүтіктен, яғни электрмагнит (соленоид) көмегімен сынап тамшысын шы­ғару.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Сынап электродының заманауи құрылысының негізгі ар­тық­шылығы – сынап тамшысының беттік ауданының тұрақты болуы.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Вольтамперометриялық әдісте зерттелетін электрхимиялық активті заттардың табиғаты мен талданатын ерітіндінің қа­сиетіне қарай алынатын сандық және сапалық мәліметтердің алыну жағдайын қарастырылады.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DD858BC8-F179-43FE-AD72-16DBE5A7706F}"/>
              </a:ext>
            </a:extLst>
          </p:cNvPr>
          <p:cNvSpPr>
            <a:spLocks noGrp="1"/>
          </p:cNvSpPr>
          <p:nvPr>
            <p:ph type="sldNum" sz="quarter" idx="15"/>
          </p:nvPr>
        </p:nvSpPr>
        <p:spPr/>
        <p:txBody>
          <a:bodyPr/>
          <a:lstStyle/>
          <a:p>
            <a:fld id="{D6F87789-79C0-4369-89FF-5E19A7612EE5}" type="slidenum">
              <a:rPr lang="ru-RU" smtClean="0"/>
              <a:pPr/>
              <a:t>7</a:t>
            </a:fld>
            <a:endParaRPr lang="ru-RU"/>
          </a:p>
        </p:txBody>
      </p:sp>
    </p:spTree>
    <p:extLst>
      <p:ext uri="{BB962C8B-B14F-4D97-AF65-F5344CB8AC3E}">
        <p14:creationId xmlns:p14="http://schemas.microsoft.com/office/powerpoint/2010/main" val="1634431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3D29EDC1-3C68-40B4-9469-5AC017E959C8}"/>
              </a:ext>
            </a:extLst>
          </p:cNvPr>
          <p:cNvSpPr>
            <a:spLocks noGrp="1"/>
          </p:cNvSpPr>
          <p:nvPr>
            <p:ph type="sldNum" sz="quarter" idx="15"/>
          </p:nvPr>
        </p:nvSpPr>
        <p:spPr/>
        <p:txBody>
          <a:bodyPr/>
          <a:lstStyle/>
          <a:p>
            <a:fld id="{D6F87789-79C0-4369-89FF-5E19A7612EE5}" type="slidenum">
              <a:rPr lang="ru-RU" smtClean="0"/>
              <a:pPr/>
              <a:t>8</a:t>
            </a:fld>
            <a:endParaRPr lang="ru-RU"/>
          </a:p>
        </p:txBody>
      </p:sp>
      <p:pic>
        <p:nvPicPr>
          <p:cNvPr id="7" name="Объект 6">
            <a:extLst>
              <a:ext uri="{FF2B5EF4-FFF2-40B4-BE49-F238E27FC236}">
                <a16:creationId xmlns:a16="http://schemas.microsoft.com/office/drawing/2014/main" id="{4127A5B5-5CF8-4EBB-860E-721E549287FA}"/>
              </a:ext>
            </a:extLst>
          </p:cNvPr>
          <p:cNvPicPr>
            <a:picLocks noGrp="1" noChangeAspect="1"/>
          </p:cNvPicPr>
          <p:nvPr>
            <p:ph sz="quarter" idx="1"/>
          </p:nvPr>
        </p:nvPicPr>
        <p:blipFill>
          <a:blip r:embed="rId2"/>
          <a:stretch>
            <a:fillRect/>
          </a:stretch>
        </p:blipFill>
        <p:spPr>
          <a:xfrm>
            <a:off x="395536" y="332656"/>
            <a:ext cx="8136904" cy="6336704"/>
          </a:xfrm>
          <a:prstGeom prst="rect">
            <a:avLst/>
          </a:prstGeom>
        </p:spPr>
      </p:pic>
    </p:spTree>
    <p:extLst>
      <p:ext uri="{BB962C8B-B14F-4D97-AF65-F5344CB8AC3E}">
        <p14:creationId xmlns:p14="http://schemas.microsoft.com/office/powerpoint/2010/main" val="133999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Объект 2">
                <a:extLst>
                  <a:ext uri="{FF2B5EF4-FFF2-40B4-BE49-F238E27FC236}">
                    <a16:creationId xmlns:a16="http://schemas.microsoft.com/office/drawing/2014/main" id="{23B59783-22F0-4476-B3FE-50BC0612B4D7}"/>
                  </a:ext>
                </a:extLst>
              </p:cNvPr>
              <p:cNvSpPr>
                <a:spLocks noGrp="1"/>
              </p:cNvSpPr>
              <p:nvPr>
                <p:ph sz="quarter" idx="1"/>
              </p:nvPr>
            </p:nvSpPr>
            <p:spPr>
              <a:xfrm>
                <a:off x="457200" y="260648"/>
                <a:ext cx="8075240" cy="6213304"/>
              </a:xfrm>
            </p:spPr>
            <p:txBody>
              <a:bodyPr>
                <a:normAutofit lnSpcReduction="10000"/>
              </a:bodyPr>
              <a:lstStyle/>
              <a:p>
                <a:pPr indent="0" algn="just">
                  <a:lnSpc>
                    <a:spcPct val="107000"/>
                  </a:lnSpc>
                  <a:spcAft>
                    <a:spcPts val="800"/>
                  </a:spcAft>
                  <a:buNone/>
                </a:pPr>
                <a:r>
                  <a:rPr lang="kk-KZ" sz="24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Сапалық талдау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Вольтамперметрлік тәуелділігіндегі кез келген нүктеге сәй­кес потенциал Гейровский-Илькович теңдеуімен өрнектеледі:</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 = E</a:t>
                </a:r>
                <a:r>
                  <a:rPr lang="kk-KZ" sz="24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ru-RU" sz="2400" i="1"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kk-KZ" sz="24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0,059</m:t>
                        </m:r>
                      </m:num>
                      <m:den>
                        <m:r>
                          <m:rPr>
                            <m:sty m:val="p"/>
                          </m:rPr>
                          <a:rPr lang="kk-KZ" sz="2400" kern="1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n</m:t>
                        </m:r>
                      </m:den>
                    </m:f>
                  </m:oMath>
                </a14:m>
                <a:r>
                  <a:rPr lang="en-US"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lg </a:t>
                </a:r>
                <a14:m>
                  <m:oMath xmlns:m="http://schemas.openxmlformats.org/officeDocument/2006/math">
                    <m:f>
                      <m:fPr>
                        <m:ctrlPr>
                          <a:rPr lang="ru-RU" sz="24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ru-RU" sz="24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kk-KZ" sz="2400">
                                <a:effectLst/>
                                <a:latin typeface="Cambria Math" panose="02040503050406030204" pitchFamily="18" charset="0"/>
                                <a:ea typeface="Calibri" panose="020F0502020204030204" pitchFamily="34" charset="0"/>
                                <a:cs typeface="Times New Roman" panose="02020603050405020304" pitchFamily="18" charset="0"/>
                              </a:rPr>
                              <m:t>I</m:t>
                            </m:r>
                          </m:e>
                          <m:sub>
                            <m:r>
                              <m:rPr>
                                <m:sty m:val="p"/>
                              </m:rPr>
                              <a:rPr lang="kk-KZ" sz="2400">
                                <a:effectLst/>
                                <a:latin typeface="Cambria Math" panose="02040503050406030204" pitchFamily="18" charset="0"/>
                                <a:ea typeface="Calibri" panose="020F0502020204030204" pitchFamily="34" charset="0"/>
                                <a:cs typeface="Times New Roman" panose="02020603050405020304" pitchFamily="18" charset="0"/>
                              </a:rPr>
                              <m:t>d</m:t>
                            </m:r>
                            <m:r>
                              <a:rPr lang="kk-KZ" sz="2400">
                                <a:effectLst/>
                                <a:latin typeface="Cambria Math" panose="02040503050406030204" pitchFamily="18" charset="0"/>
                                <a:ea typeface="Calibri" panose="020F0502020204030204" pitchFamily="34" charset="0"/>
                                <a:cs typeface="Times New Roman" panose="02020603050405020304" pitchFamily="18" charset="0"/>
                              </a:rPr>
                              <m:t> </m:t>
                            </m:r>
                          </m:sub>
                        </m:sSub>
                        <m:r>
                          <a:rPr lang="kk-KZ" sz="2400" i="1">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kk-KZ" sz="2400">
                            <a:effectLst/>
                            <a:latin typeface="Cambria Math" panose="02040503050406030204" pitchFamily="18" charset="0"/>
                            <a:ea typeface="Calibri" panose="020F0502020204030204" pitchFamily="34" charset="0"/>
                            <a:cs typeface="Times New Roman" panose="02020603050405020304" pitchFamily="18" charset="0"/>
                          </a:rPr>
                          <m:t>I</m:t>
                        </m:r>
                      </m:num>
                      <m:den>
                        <m:r>
                          <m:rPr>
                            <m:sty m:val="p"/>
                          </m:rPr>
                          <a:rPr lang="kk-KZ" sz="2400">
                            <a:effectLst/>
                            <a:latin typeface="Cambria Math" panose="02040503050406030204" pitchFamily="18" charset="0"/>
                            <a:ea typeface="Calibri" panose="020F0502020204030204" pitchFamily="34" charset="0"/>
                            <a:cs typeface="Times New Roman" panose="02020603050405020304" pitchFamily="18" charset="0"/>
                          </a:rPr>
                          <m:t>I</m:t>
                        </m:r>
                      </m:den>
                    </m:f>
                  </m:oMath>
                </a14:m>
                <a:r>
                  <a:rPr lang="kk-KZ"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мұндағы E және I – тәуелділіктің кез келген нүктесіндегі потен­циал мен ток күші; n – электрон саны; I</a:t>
                </a:r>
                <a:r>
                  <a:rPr lang="kk-KZ" sz="24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шекті диффузиялық ток; E</a:t>
                </a:r>
                <a:r>
                  <a:rPr lang="kk-KZ" sz="2400" kern="12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kk-KZ"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жартылай толқын потенциалы.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kk-KZ" sz="2400" kern="1200" dirty="0">
                    <a:solidFill>
                      <a:srgbClr val="000000"/>
                    </a:solidFill>
                    <a:effectLst/>
                    <a:latin typeface="Times New Roman" panose="02020603050405020304" pitchFamily="18" charset="0"/>
                    <a:ea typeface="Times New Roman" panose="02020603050405020304" pitchFamily="18" charset="0"/>
                  </a:rPr>
                  <a:t>	Жартылай толқын потенциалы диффузиялық ток шамасына тәуелсіз, сондықтан ол зерттелетін ионның </a:t>
                </a:r>
                <a:r>
                  <a:rPr lang="kk-KZ" sz="2400" i="1" kern="1200" dirty="0">
                    <a:solidFill>
                      <a:srgbClr val="000000"/>
                    </a:solidFill>
                    <a:effectLst/>
                    <a:latin typeface="Times New Roman" panose="02020603050405020304" pitchFamily="18" charset="0"/>
                    <a:ea typeface="Times New Roman" panose="02020603050405020304" pitchFamily="18" charset="0"/>
                  </a:rPr>
                  <a:t>сапалық сипатта­ма­сын</a:t>
                </a:r>
                <a:r>
                  <a:rPr lang="kk-KZ" sz="2400" kern="1200" dirty="0">
                    <a:solidFill>
                      <a:srgbClr val="000000"/>
                    </a:solidFill>
                    <a:effectLst/>
                    <a:latin typeface="Times New Roman" panose="02020603050405020304" pitchFamily="18" charset="0"/>
                    <a:ea typeface="Times New Roman" panose="02020603050405020304" pitchFamily="18" charset="0"/>
                  </a:rPr>
                  <a:t> береді. Жартылай толқын потенциалының Е</a:t>
                </a:r>
                <a:r>
                  <a:rPr lang="kk-KZ" sz="2400" kern="1200" baseline="-25000" dirty="0">
                    <a:solidFill>
                      <a:srgbClr val="000000"/>
                    </a:solidFill>
                    <a:effectLst/>
                    <a:latin typeface="Times New Roman" panose="02020603050405020304" pitchFamily="18" charset="0"/>
                    <a:ea typeface="Times New Roman" panose="02020603050405020304" pitchFamily="18" charset="0"/>
                  </a:rPr>
                  <a:t>1/2 </a:t>
                </a:r>
                <a:r>
                  <a:rPr lang="kk-KZ" sz="2400" kern="1200" dirty="0">
                    <a:solidFill>
                      <a:srgbClr val="000000"/>
                    </a:solidFill>
                    <a:effectLst/>
                    <a:latin typeface="Times New Roman" panose="02020603050405020304" pitchFamily="18" charset="0"/>
                    <a:ea typeface="Times New Roman" panose="02020603050405020304" pitchFamily="18" charset="0"/>
                  </a:rPr>
                  <a:t>мәні зерттелетін қосылыстың қаншалықты оңай тотықсызданатынын көрсетеді, яғни Е</a:t>
                </a:r>
                <a:r>
                  <a:rPr lang="kk-KZ" sz="2400" kern="1200" baseline="-25000" dirty="0">
                    <a:solidFill>
                      <a:srgbClr val="000000"/>
                    </a:solidFill>
                    <a:effectLst/>
                    <a:latin typeface="Times New Roman" panose="02020603050405020304" pitchFamily="18" charset="0"/>
                    <a:ea typeface="Times New Roman" panose="02020603050405020304" pitchFamily="18" charset="0"/>
                  </a:rPr>
                  <a:t>1/2</a:t>
                </a:r>
                <a:r>
                  <a:rPr lang="kk-KZ" sz="2400" kern="1200" dirty="0">
                    <a:solidFill>
                      <a:srgbClr val="000000"/>
                    </a:solidFill>
                    <a:effectLst/>
                    <a:latin typeface="Times New Roman" panose="02020603050405020304" pitchFamily="18" charset="0"/>
                    <a:ea typeface="Times New Roman" panose="02020603050405020304" pitchFamily="18" charset="0"/>
                  </a:rPr>
                  <a:t> теріс</a:t>
                </a:r>
                <a:r>
                  <a:rPr lang="kk-KZ" sz="2400" kern="1200" baseline="-25000" dirty="0">
                    <a:solidFill>
                      <a:srgbClr val="000000"/>
                    </a:solidFill>
                    <a:effectLst/>
                    <a:latin typeface="Times New Roman" panose="02020603050405020304" pitchFamily="18" charset="0"/>
                    <a:ea typeface="Times New Roman" panose="02020603050405020304" pitchFamily="18" charset="0"/>
                  </a:rPr>
                  <a:t> </a:t>
                </a:r>
                <a:r>
                  <a:rPr lang="kk-KZ" sz="2400" kern="1200" dirty="0">
                    <a:solidFill>
                      <a:srgbClr val="000000"/>
                    </a:solidFill>
                    <a:effectLst/>
                    <a:latin typeface="Times New Roman" panose="02020603050405020304" pitchFamily="18" charset="0"/>
                    <a:ea typeface="Times New Roman" panose="02020603050405020304" pitchFamily="18" charset="0"/>
                  </a:rPr>
                  <a:t>мәні аз болған сайын тотықсыздану оңай орындалады. </a:t>
                </a:r>
                <a:endParaRPr lang="ru-RU" dirty="0"/>
              </a:p>
            </p:txBody>
          </p:sp>
        </mc:Choice>
        <mc:Fallback xmlns="">
          <p:sp>
            <p:nvSpPr>
              <p:cNvPr id="3" name="Объект 2">
                <a:extLst>
                  <a:ext uri="{FF2B5EF4-FFF2-40B4-BE49-F238E27FC236}">
                    <a16:creationId xmlns:a16="http://schemas.microsoft.com/office/drawing/2014/main" id="{23B59783-22F0-4476-B3FE-50BC0612B4D7}"/>
                  </a:ext>
                </a:extLst>
              </p:cNvPr>
              <p:cNvSpPr>
                <a:spLocks noGrp="1" noRot="1" noChangeAspect="1" noMove="1" noResize="1" noEditPoints="1" noAdjustHandles="1" noChangeArrowheads="1" noChangeShapeType="1" noTextEdit="1"/>
              </p:cNvSpPr>
              <p:nvPr>
                <p:ph sz="quarter" idx="1"/>
              </p:nvPr>
            </p:nvSpPr>
            <p:spPr>
              <a:xfrm>
                <a:off x="457200" y="260648"/>
                <a:ext cx="8075240" cy="6213304"/>
              </a:xfrm>
              <a:blipFill>
                <a:blip r:embed="rId2"/>
                <a:stretch>
                  <a:fillRect l="-1132" t="-1079" r="-1132" b="-883"/>
                </a:stretch>
              </a:blipFill>
            </p:spPr>
            <p:txBody>
              <a:bodyPr/>
              <a:lstStyle/>
              <a:p>
                <a:r>
                  <a:rPr lang="ru-RU">
                    <a:noFill/>
                  </a:rPr>
                  <a:t> </a:t>
                </a:r>
              </a:p>
            </p:txBody>
          </p:sp>
        </mc:Fallback>
      </mc:AlternateContent>
      <p:sp>
        <p:nvSpPr>
          <p:cNvPr id="4" name="Номер слайда 3">
            <a:extLst>
              <a:ext uri="{FF2B5EF4-FFF2-40B4-BE49-F238E27FC236}">
                <a16:creationId xmlns:a16="http://schemas.microsoft.com/office/drawing/2014/main" id="{F2373F9E-916D-4610-A14C-034145250AC3}"/>
              </a:ext>
            </a:extLst>
          </p:cNvPr>
          <p:cNvSpPr>
            <a:spLocks noGrp="1"/>
          </p:cNvSpPr>
          <p:nvPr>
            <p:ph type="sldNum" sz="quarter" idx="15"/>
          </p:nvPr>
        </p:nvSpPr>
        <p:spPr/>
        <p:txBody>
          <a:bodyPr/>
          <a:lstStyle/>
          <a:p>
            <a:fld id="{D6F87789-79C0-4369-89FF-5E19A7612EE5}" type="slidenum">
              <a:rPr lang="ru-RU" smtClean="0"/>
              <a:pPr/>
              <a:t>9</a:t>
            </a:fld>
            <a:endParaRPr lang="ru-RU"/>
          </a:p>
        </p:txBody>
      </p:sp>
    </p:spTree>
    <p:extLst>
      <p:ext uri="{BB962C8B-B14F-4D97-AF65-F5344CB8AC3E}">
        <p14:creationId xmlns:p14="http://schemas.microsoft.com/office/powerpoint/2010/main" val="6503444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TM03090434[[fn=Дерево]]</Template>
  <TotalTime>8859</TotalTime>
  <Words>1505</Words>
  <Application>Microsoft Office PowerPoint</Application>
  <PresentationFormat>Экран (4:3)</PresentationFormat>
  <Paragraphs>75</Paragraphs>
  <Slides>22</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22</vt:i4>
      </vt:variant>
    </vt:vector>
  </HeadingPairs>
  <TitlesOfParts>
    <vt:vector size="29" baseType="lpstr">
      <vt:lpstr>Calibri</vt:lpstr>
      <vt:lpstr>Cambria Math</vt:lpstr>
      <vt:lpstr>Century Schoolbook</vt:lpstr>
      <vt:lpstr>Times New Roman</vt:lpstr>
      <vt:lpstr>Wingdings</vt:lpstr>
      <vt:lpstr>Wingdings 2</vt:lpstr>
      <vt:lpstr>Эркер</vt:lpstr>
      <vt:lpstr>Әл-Фараби атындағы Қазақ ұлттық университеті Химия және химиялық технология факультеті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Әль-Фараби атындағы Қазақ Ұлттық университеті Химия және химиялық технология факультеті</dc:title>
  <dc:creator>1</dc:creator>
  <cp:lastModifiedBy>Акмарал Исмаилова</cp:lastModifiedBy>
  <cp:revision>287</cp:revision>
  <dcterms:created xsi:type="dcterms:W3CDTF">2012-02-27T19:01:21Z</dcterms:created>
  <dcterms:modified xsi:type="dcterms:W3CDTF">2021-03-17T06:40:22Z</dcterms:modified>
</cp:coreProperties>
</file>